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4" r:id="rId3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1"/>
    <p:restoredTop sz="94694"/>
  </p:normalViewPr>
  <p:slideViewPr>
    <p:cSldViewPr snapToGrid="0">
      <p:cViewPr varScale="1">
        <p:scale>
          <a:sx n="107" d="100"/>
          <a:sy n="107" d="100"/>
        </p:scale>
        <p:origin x="2118" y="114"/>
      </p:cViewPr>
      <p:guideLst>
        <p:guide orient="horz" pos="2880"/>
        <p:guide pos="2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36855"/>
            <a:ext cx="9143997" cy="42114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338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18337" y="1692399"/>
            <a:ext cx="0" cy="1526540"/>
          </a:xfrm>
          <a:custGeom>
            <a:avLst/>
            <a:gdLst/>
            <a:ahLst/>
            <a:cxnLst/>
            <a:rect l="l" t="t" r="r" b="b"/>
            <a:pathLst>
              <a:path h="1526539">
                <a:moveTo>
                  <a:pt x="0" y="0"/>
                </a:moveTo>
                <a:lnTo>
                  <a:pt x="0" y="1525929"/>
                </a:lnTo>
              </a:path>
            </a:pathLst>
          </a:custGeom>
          <a:ln w="27188">
            <a:solidFill>
              <a:srgbClr val="043C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8338" y="1692402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723"/>
                </a:lnTo>
              </a:path>
            </a:pathLst>
          </a:custGeom>
          <a:ln w="28054">
            <a:solidFill>
              <a:srgbClr val="1D3B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650" y="1938020"/>
            <a:ext cx="368681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A9FC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281642" y="3554374"/>
            <a:ext cx="3491865" cy="1574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214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8D5F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401" y="529844"/>
            <a:ext cx="8115966" cy="615553"/>
          </a:xfrm>
        </p:spPr>
        <p:txBody>
          <a:bodyPr lIns="0" tIns="0" rIns="0" bIns="0"/>
          <a:lstStyle>
            <a:lvl1pPr>
              <a:defRPr sz="40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F214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8D5F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A9FC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8D5F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36855"/>
            <a:ext cx="9143997" cy="42114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33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4A9FC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8D5F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8D5F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3093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59152" y="840765"/>
            <a:ext cx="0" cy="868044"/>
          </a:xfrm>
          <a:custGeom>
            <a:avLst/>
            <a:gdLst/>
            <a:ahLst/>
            <a:cxnLst/>
            <a:rect l="l" t="t" r="r" b="b"/>
            <a:pathLst>
              <a:path h="868044">
                <a:moveTo>
                  <a:pt x="0" y="0"/>
                </a:moveTo>
                <a:lnTo>
                  <a:pt x="0" y="867739"/>
                </a:lnTo>
              </a:path>
            </a:pathLst>
          </a:custGeom>
          <a:ln w="26830">
            <a:solidFill>
              <a:srgbClr val="042E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434328"/>
            <a:ext cx="9144000" cy="42367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85488" y="5868837"/>
            <a:ext cx="1785980" cy="4202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401" y="529844"/>
            <a:ext cx="8115966" cy="1288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4A9FC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03708" y="2642412"/>
            <a:ext cx="3865879" cy="1924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214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3191" y="6529857"/>
            <a:ext cx="238125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B8D5F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CORnet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ornet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36855"/>
            <a:ext cx="9143997" cy="42114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338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4310" y="1692399"/>
            <a:ext cx="28575" cy="1600200"/>
            <a:chOff x="404310" y="1692399"/>
            <a:chExt cx="28575" cy="1600200"/>
          </a:xfrm>
        </p:grpSpPr>
        <p:sp>
          <p:nvSpPr>
            <p:cNvPr id="5" name="object 5"/>
            <p:cNvSpPr/>
            <p:nvPr/>
          </p:nvSpPr>
          <p:spPr>
            <a:xfrm>
              <a:off x="418337" y="1692399"/>
              <a:ext cx="0" cy="1526540"/>
            </a:xfrm>
            <a:custGeom>
              <a:avLst/>
              <a:gdLst/>
              <a:ahLst/>
              <a:cxnLst/>
              <a:rect l="l" t="t" r="r" b="b"/>
              <a:pathLst>
                <a:path h="1526539">
                  <a:moveTo>
                    <a:pt x="0" y="0"/>
                  </a:moveTo>
                  <a:lnTo>
                    <a:pt x="0" y="1525929"/>
                  </a:lnTo>
                </a:path>
              </a:pathLst>
            </a:custGeom>
            <a:ln w="27188">
              <a:solidFill>
                <a:srgbClr val="043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335" y="1717644"/>
              <a:ext cx="0" cy="1526540"/>
            </a:xfrm>
            <a:custGeom>
              <a:avLst/>
              <a:gdLst/>
              <a:ahLst/>
              <a:cxnLst/>
              <a:rect l="l" t="t" r="r" b="b"/>
              <a:pathLst>
                <a:path h="1526539">
                  <a:moveTo>
                    <a:pt x="0" y="0"/>
                  </a:moveTo>
                  <a:lnTo>
                    <a:pt x="0" y="1525929"/>
                  </a:lnTo>
                </a:path>
              </a:pathLst>
            </a:custGeom>
            <a:ln w="27188">
              <a:solidFill>
                <a:srgbClr val="043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8338" y="1692402"/>
              <a:ext cx="0" cy="1574800"/>
            </a:xfrm>
            <a:custGeom>
              <a:avLst/>
              <a:gdLst/>
              <a:ahLst/>
              <a:cxnLst/>
              <a:rect l="l" t="t" r="r" b="b"/>
              <a:pathLst>
                <a:path h="1574800">
                  <a:moveTo>
                    <a:pt x="0" y="0"/>
                  </a:moveTo>
                  <a:lnTo>
                    <a:pt x="0" y="1574723"/>
                  </a:lnTo>
                </a:path>
              </a:pathLst>
            </a:custGeom>
            <a:ln w="28054">
              <a:solidFill>
                <a:srgbClr val="1D3B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8338" y="1717649"/>
              <a:ext cx="0" cy="1574800"/>
            </a:xfrm>
            <a:custGeom>
              <a:avLst/>
              <a:gdLst/>
              <a:ahLst/>
              <a:cxnLst/>
              <a:rect l="l" t="t" r="r" b="b"/>
              <a:pathLst>
                <a:path h="1574800">
                  <a:moveTo>
                    <a:pt x="0" y="0"/>
                  </a:moveTo>
                  <a:lnTo>
                    <a:pt x="0" y="1574723"/>
                  </a:lnTo>
                </a:path>
              </a:pathLst>
            </a:custGeom>
            <a:ln w="28054">
              <a:solidFill>
                <a:srgbClr val="1D3B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2995" y="1600200"/>
            <a:ext cx="5072380" cy="181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7045"/>
              </a:lnSpc>
              <a:spcBef>
                <a:spcPts val="100"/>
              </a:spcBef>
            </a:pPr>
            <a:r>
              <a:rPr sz="6000" spc="-10" dirty="0">
                <a:solidFill>
                  <a:schemeClr val="tx2"/>
                </a:solidFill>
              </a:rPr>
              <a:t>PCORnet</a:t>
            </a:r>
            <a:r>
              <a:rPr sz="6000" spc="-15" baseline="20833" dirty="0">
                <a:solidFill>
                  <a:schemeClr val="tx2"/>
                </a:solidFill>
              </a:rPr>
              <a:t>®</a:t>
            </a:r>
            <a:r>
              <a:rPr sz="6000" spc="-10" dirty="0">
                <a:solidFill>
                  <a:schemeClr val="tx2"/>
                </a:solidFill>
              </a:rPr>
              <a:t>:</a:t>
            </a:r>
            <a:endParaRPr sz="6000" dirty="0">
              <a:solidFill>
                <a:schemeClr val="tx2"/>
              </a:solidFill>
            </a:endParaRPr>
          </a:p>
          <a:p>
            <a:pPr marL="38100">
              <a:lnSpc>
                <a:spcPts val="7045"/>
              </a:lnSpc>
            </a:pPr>
            <a:r>
              <a:rPr sz="6000" dirty="0">
                <a:solidFill>
                  <a:schemeClr val="tx2"/>
                </a:solidFill>
              </a:rPr>
              <a:t>An</a:t>
            </a:r>
            <a:r>
              <a:rPr sz="6000" spc="5" dirty="0">
                <a:solidFill>
                  <a:schemeClr val="tx2"/>
                </a:solidFill>
              </a:rPr>
              <a:t> </a:t>
            </a:r>
            <a:r>
              <a:rPr sz="6000" spc="-10" dirty="0">
                <a:solidFill>
                  <a:schemeClr val="tx2"/>
                </a:solidFill>
              </a:rPr>
              <a:t>Introduction</a:t>
            </a:r>
            <a:endParaRPr sz="6000" dirty="0">
              <a:solidFill>
                <a:schemeClr val="tx2"/>
              </a:solidFill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412" y="3810000"/>
            <a:ext cx="3186684" cy="74980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93984" y="5972555"/>
            <a:ext cx="80403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PCORnet®</a:t>
            </a:r>
            <a:r>
              <a:rPr sz="1400" i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has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been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developed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4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funding</a:t>
            </a:r>
            <a:r>
              <a:rPr sz="14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from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400" i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Patient-Centered</a:t>
            </a:r>
            <a:r>
              <a:rPr sz="14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Outcomes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Institute</a:t>
            </a:r>
            <a:r>
              <a:rPr sz="1400" b="1" dirty="0">
                <a:latin typeface="Arial"/>
                <a:cs typeface="Arial"/>
              </a:rPr>
              <a:t>®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(PCORI</a:t>
            </a:r>
            <a:r>
              <a:rPr sz="1400" b="1" spc="-10" dirty="0">
                <a:latin typeface="Arial"/>
                <a:cs typeface="Arial"/>
              </a:rPr>
              <a:t>®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310" y="1692399"/>
            <a:ext cx="28575" cy="1574800"/>
            <a:chOff x="404310" y="1692399"/>
            <a:chExt cx="28575" cy="1574800"/>
          </a:xfrm>
        </p:grpSpPr>
        <p:sp>
          <p:nvSpPr>
            <p:cNvPr id="3" name="object 3"/>
            <p:cNvSpPr/>
            <p:nvPr/>
          </p:nvSpPr>
          <p:spPr>
            <a:xfrm>
              <a:off x="418337" y="1692399"/>
              <a:ext cx="0" cy="1526540"/>
            </a:xfrm>
            <a:custGeom>
              <a:avLst/>
              <a:gdLst/>
              <a:ahLst/>
              <a:cxnLst/>
              <a:rect l="l" t="t" r="r" b="b"/>
              <a:pathLst>
                <a:path h="1526539">
                  <a:moveTo>
                    <a:pt x="0" y="0"/>
                  </a:moveTo>
                  <a:lnTo>
                    <a:pt x="0" y="1525929"/>
                  </a:lnTo>
                </a:path>
              </a:pathLst>
            </a:custGeom>
            <a:ln w="27188">
              <a:solidFill>
                <a:srgbClr val="043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338" y="1692402"/>
              <a:ext cx="0" cy="1574800"/>
            </a:xfrm>
            <a:custGeom>
              <a:avLst/>
              <a:gdLst/>
              <a:ahLst/>
              <a:cxnLst/>
              <a:rect l="l" t="t" r="r" b="b"/>
              <a:pathLst>
                <a:path h="1574800">
                  <a:moveTo>
                    <a:pt x="0" y="0"/>
                  </a:moveTo>
                  <a:lnTo>
                    <a:pt x="0" y="1574723"/>
                  </a:lnTo>
                </a:path>
              </a:pathLst>
            </a:custGeom>
            <a:ln w="28054">
              <a:solidFill>
                <a:srgbClr val="1D3B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650" y="2122423"/>
            <a:ext cx="55956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chemeClr val="tx2"/>
                </a:solidFill>
              </a:rPr>
              <a:t>Work</a:t>
            </a:r>
            <a:r>
              <a:rPr sz="4500" spc="-155" dirty="0">
                <a:solidFill>
                  <a:schemeClr val="tx2"/>
                </a:solidFill>
              </a:rPr>
              <a:t> </a:t>
            </a:r>
            <a:r>
              <a:rPr sz="4500" dirty="0">
                <a:solidFill>
                  <a:schemeClr val="tx2"/>
                </a:solidFill>
              </a:rPr>
              <a:t>with</a:t>
            </a:r>
            <a:r>
              <a:rPr sz="4500" spc="-135" dirty="0">
                <a:solidFill>
                  <a:schemeClr val="tx2"/>
                </a:solidFill>
              </a:rPr>
              <a:t> </a:t>
            </a:r>
            <a:r>
              <a:rPr sz="4500" dirty="0">
                <a:solidFill>
                  <a:schemeClr val="tx2"/>
                </a:solidFill>
              </a:rPr>
              <a:t>the</a:t>
            </a:r>
            <a:r>
              <a:rPr sz="4500" spc="-140" dirty="0">
                <a:solidFill>
                  <a:schemeClr val="tx2"/>
                </a:solidFill>
              </a:rPr>
              <a:t> </a:t>
            </a:r>
            <a:r>
              <a:rPr sz="4500" spc="-10" dirty="0">
                <a:solidFill>
                  <a:schemeClr val="tx2"/>
                </a:solidFill>
              </a:rPr>
              <a:t>Network</a:t>
            </a:r>
            <a:endParaRPr sz="4500" dirty="0">
              <a:solidFill>
                <a:schemeClr val="tx2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3810000"/>
            <a:ext cx="3186684" cy="749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8620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30" dirty="0"/>
              <a:t> </a:t>
            </a:r>
            <a:r>
              <a:rPr dirty="0"/>
              <a:t>PCORnet®</a:t>
            </a:r>
            <a:r>
              <a:rPr spc="-145" dirty="0"/>
              <a:t> </a:t>
            </a:r>
            <a:r>
              <a:rPr dirty="0"/>
              <a:t>Front</a:t>
            </a:r>
            <a:r>
              <a:rPr spc="-200" dirty="0"/>
              <a:t> </a:t>
            </a:r>
            <a:r>
              <a:rPr spc="-20" dirty="0"/>
              <a:t>Door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2031249"/>
            <a:ext cx="3810000" cy="4006610"/>
          </a:xfrm>
          <a:prstGeom prst="rect">
            <a:avLst/>
          </a:prstGeom>
          <a:solidFill>
            <a:srgbClr val="4A9FCB">
              <a:alpha val="19999"/>
            </a:srgbClr>
          </a:solidFill>
        </p:spPr>
        <p:txBody>
          <a:bodyPr vert="horz" wrap="square" lIns="0" tIns="36576" rIns="0" bIns="0" rtlCol="0">
            <a:spAutoFit/>
          </a:bodyPr>
          <a:lstStyle/>
          <a:p>
            <a:pPr marL="103505" marR="475615">
              <a:lnSpc>
                <a:spcPts val="2110"/>
              </a:lnSpc>
              <a:spcBef>
                <a:spcPts val="270"/>
              </a:spcBef>
            </a:pP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800" b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Front</a:t>
            </a:r>
            <a:r>
              <a:rPr sz="1800" b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Door</a:t>
            </a:r>
            <a:r>
              <a:rPr sz="18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is</a:t>
            </a:r>
            <a:r>
              <a:rPr sz="1800" b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8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Access</a:t>
            </a:r>
            <a:r>
              <a:rPr sz="18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14C"/>
                </a:solidFill>
                <a:latin typeface="Calibri"/>
                <a:cs typeface="Calibri"/>
              </a:rPr>
              <a:t>Point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18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sz="18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Resources</a:t>
            </a:r>
            <a:r>
              <a:rPr sz="18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&amp;</a:t>
            </a:r>
            <a:r>
              <a:rPr sz="18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14C"/>
                </a:solidFill>
                <a:latin typeface="Calibri"/>
                <a:cs typeface="Calibri"/>
              </a:rPr>
              <a:t>Services</a:t>
            </a:r>
            <a:endParaRPr sz="1800" dirty="0">
              <a:latin typeface="Calibri"/>
              <a:cs typeface="Calibri"/>
            </a:endParaRPr>
          </a:p>
          <a:p>
            <a:pPr marL="262255" marR="310515" indent="-159385">
              <a:lnSpc>
                <a:spcPts val="3379"/>
              </a:lnSpc>
              <a:spcBef>
                <a:spcPts val="380"/>
              </a:spcBef>
            </a:pP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4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“knock”</a:t>
            </a:r>
            <a:r>
              <a:rPr sz="1400" b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on</a:t>
            </a:r>
            <a:r>
              <a:rPr sz="14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4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Front</a:t>
            </a:r>
            <a:r>
              <a:rPr sz="14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Door</a:t>
            </a:r>
            <a:r>
              <a:rPr sz="1400" b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can</a:t>
            </a:r>
            <a:r>
              <a:rPr sz="14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also</a:t>
            </a:r>
            <a:r>
              <a:rPr sz="14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support: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Study</a:t>
            </a:r>
            <a:r>
              <a:rPr sz="14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Design</a:t>
            </a:r>
            <a:endParaRPr sz="1400" dirty="0">
              <a:latin typeface="Calibri"/>
              <a:cs typeface="Calibri"/>
            </a:endParaRPr>
          </a:p>
          <a:p>
            <a:pPr marL="260985" indent="-170180">
              <a:lnSpc>
                <a:spcPts val="1325"/>
              </a:lnSpc>
              <a:buFont typeface="Arial"/>
              <a:buChar char="•"/>
              <a:tabLst>
                <a:tab pos="260985" algn="l"/>
              </a:tabLst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Preliminary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proposals,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effect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sizes</a:t>
            </a:r>
            <a:endParaRPr sz="1400" dirty="0">
              <a:latin typeface="Calibri"/>
              <a:cs typeface="Calibri"/>
            </a:endParaRPr>
          </a:p>
          <a:p>
            <a:pPr marL="262255">
              <a:lnSpc>
                <a:spcPts val="1595"/>
              </a:lnSpc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potential study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power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Connections</a:t>
            </a:r>
            <a:r>
              <a:rPr sz="14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400" b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Network</a:t>
            </a:r>
            <a:r>
              <a:rPr sz="1400" b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Collaborators</a:t>
            </a:r>
            <a:endParaRPr sz="1400" dirty="0">
              <a:latin typeface="Calibri"/>
              <a:cs typeface="Calibri"/>
            </a:endParaRPr>
          </a:p>
          <a:p>
            <a:pPr marL="260985" indent="-17018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60985" algn="l"/>
              </a:tabLst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Partners to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co-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design</a:t>
            </a:r>
            <a:r>
              <a:rPr sz="1400" spc="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sz="1400" dirty="0">
              <a:latin typeface="Calibri"/>
              <a:cs typeface="Calibri"/>
            </a:endParaRPr>
          </a:p>
          <a:p>
            <a:pPr marL="260985" indent="-17018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60985" algn="l"/>
              </a:tabLst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People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specific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expertise</a:t>
            </a:r>
            <a:endParaRPr sz="1400" dirty="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  <a:spcBef>
                <a:spcPts val="1515"/>
              </a:spcBef>
            </a:pP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sz="14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Study</a:t>
            </a:r>
            <a:r>
              <a:rPr sz="14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Designation</a:t>
            </a:r>
            <a:r>
              <a:rPr sz="14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Support</a:t>
            </a:r>
            <a:endParaRPr sz="1400" dirty="0">
              <a:latin typeface="Calibri"/>
              <a:cs typeface="Calibri"/>
            </a:endParaRPr>
          </a:p>
          <a:p>
            <a:pPr marL="262255" marR="419100" indent="-171450">
              <a:lnSpc>
                <a:spcPct val="101400"/>
              </a:lnSpc>
              <a:buFont typeface="Arial"/>
              <a:buChar char="•"/>
              <a:tabLst>
                <a:tab pos="262255" algn="l"/>
              </a:tabLst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Deeper</a:t>
            </a:r>
            <a:r>
              <a:rPr sz="14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partnership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PCORnet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provides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access</a:t>
            </a:r>
            <a:r>
              <a:rPr sz="14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best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practice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sharing,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patient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engagement,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transparent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quality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improvement</a:t>
            </a:r>
            <a:r>
              <a:rPr sz="14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initiatives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3400" y="4800600"/>
            <a:ext cx="3155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1F214C"/>
                </a:solidFill>
                <a:uFill>
                  <a:solidFill>
                    <a:srgbClr val="1F214C"/>
                  </a:solidFill>
                </a:uFill>
                <a:latin typeface="Calibri"/>
                <a:cs typeface="Calibri"/>
              </a:rPr>
              <a:t>Learn More</a:t>
            </a:r>
            <a:r>
              <a:rPr sz="1800" u="sng" spc="5" dirty="0">
                <a:solidFill>
                  <a:srgbClr val="1F214C"/>
                </a:solidFill>
                <a:uFill>
                  <a:solidFill>
                    <a:srgbClr val="1F214C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1F214C"/>
                </a:solidFill>
                <a:uFill>
                  <a:solidFill>
                    <a:srgbClr val="1F214C"/>
                  </a:solidFill>
                </a:uFill>
                <a:latin typeface="Calibri"/>
                <a:cs typeface="Calibri"/>
              </a:rPr>
              <a:t>About</a:t>
            </a:r>
            <a:r>
              <a:rPr sz="1800" u="sng" spc="-5" dirty="0">
                <a:solidFill>
                  <a:srgbClr val="1F214C"/>
                </a:solidFill>
                <a:uFill>
                  <a:solidFill>
                    <a:srgbClr val="1F214C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1F214C"/>
                </a:solidFill>
                <a:uFill>
                  <a:solidFill>
                    <a:srgbClr val="1F214C"/>
                  </a:solidFill>
                </a:uFill>
                <a:latin typeface="Calibri"/>
                <a:cs typeface="Calibri"/>
              </a:rPr>
              <a:t>the</a:t>
            </a:r>
            <a:r>
              <a:rPr sz="1800" u="sng" spc="5" dirty="0">
                <a:solidFill>
                  <a:srgbClr val="1F214C"/>
                </a:solidFill>
                <a:uFill>
                  <a:solidFill>
                    <a:srgbClr val="1F214C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1F214C"/>
                </a:solidFill>
                <a:uFill>
                  <a:solidFill>
                    <a:srgbClr val="1F214C"/>
                  </a:solidFill>
                </a:uFill>
                <a:latin typeface="Calibri"/>
                <a:cs typeface="Calibri"/>
              </a:rPr>
              <a:t>Front</a:t>
            </a:r>
            <a:r>
              <a:rPr sz="1800" u="sng" spc="-10" dirty="0">
                <a:solidFill>
                  <a:srgbClr val="1F214C"/>
                </a:solidFill>
                <a:uFill>
                  <a:solidFill>
                    <a:srgbClr val="1F214C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0" dirty="0">
                <a:solidFill>
                  <a:srgbClr val="1F214C"/>
                </a:solidFill>
                <a:uFill>
                  <a:solidFill>
                    <a:srgbClr val="1F214C"/>
                  </a:solidFill>
                </a:uFill>
                <a:latin typeface="Calibri"/>
                <a:cs typeface="Calibri"/>
              </a:rPr>
              <a:t>Door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pic>
        <p:nvPicPr>
          <p:cNvPr id="14" name="object 8">
            <a:extLst>
              <a:ext uri="{FF2B5EF4-FFF2-40B4-BE49-F238E27FC236}">
                <a16:creationId xmlns:a16="http://schemas.microsoft.com/office/drawing/2014/main" id="{CAAD04F6-BC30-E598-AF30-2EDCAB5ADF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2029240"/>
            <a:ext cx="4489879" cy="261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5A4EEDD6-8B1A-2B54-96A0-4FE07027D90D}"/>
              </a:ext>
            </a:extLst>
          </p:cNvPr>
          <p:cNvSpPr/>
          <p:nvPr/>
        </p:nvSpPr>
        <p:spPr>
          <a:xfrm>
            <a:off x="8027468" y="1984755"/>
            <a:ext cx="980817" cy="712109"/>
          </a:xfrm>
          <a:custGeom>
            <a:avLst/>
            <a:gdLst/>
            <a:ahLst/>
            <a:cxnLst/>
            <a:rect l="l" t="t" r="r" b="b"/>
            <a:pathLst>
              <a:path w="1026795" h="745489">
                <a:moveTo>
                  <a:pt x="1026731" y="372706"/>
                </a:moveTo>
                <a:lnTo>
                  <a:pt x="1023721" y="332092"/>
                </a:lnTo>
                <a:lnTo>
                  <a:pt x="1014895" y="292747"/>
                </a:lnTo>
                <a:lnTo>
                  <a:pt x="1000556" y="254901"/>
                </a:lnTo>
                <a:lnTo>
                  <a:pt x="981036" y="218770"/>
                </a:lnTo>
                <a:lnTo>
                  <a:pt x="958545" y="187274"/>
                </a:lnTo>
                <a:lnTo>
                  <a:pt x="958545" y="372706"/>
                </a:lnTo>
                <a:lnTo>
                  <a:pt x="955078" y="410908"/>
                </a:lnTo>
                <a:lnTo>
                  <a:pt x="944943" y="447687"/>
                </a:lnTo>
                <a:lnTo>
                  <a:pt x="928573" y="482765"/>
                </a:lnTo>
                <a:lnTo>
                  <a:pt x="906386" y="515861"/>
                </a:lnTo>
                <a:lnTo>
                  <a:pt x="878776" y="546684"/>
                </a:lnTo>
                <a:lnTo>
                  <a:pt x="846188" y="574941"/>
                </a:lnTo>
                <a:lnTo>
                  <a:pt x="809028" y="600367"/>
                </a:lnTo>
                <a:lnTo>
                  <a:pt x="767702" y="622668"/>
                </a:lnTo>
                <a:lnTo>
                  <a:pt x="722642" y="641540"/>
                </a:lnTo>
                <a:lnTo>
                  <a:pt x="674268" y="656729"/>
                </a:lnTo>
                <a:lnTo>
                  <a:pt x="622985" y="667931"/>
                </a:lnTo>
                <a:lnTo>
                  <a:pt x="569214" y="674852"/>
                </a:lnTo>
                <a:lnTo>
                  <a:pt x="513372" y="677227"/>
                </a:lnTo>
                <a:lnTo>
                  <a:pt x="457530" y="674852"/>
                </a:lnTo>
                <a:lnTo>
                  <a:pt x="403758" y="667931"/>
                </a:lnTo>
                <a:lnTo>
                  <a:pt x="352463" y="656729"/>
                </a:lnTo>
                <a:lnTo>
                  <a:pt x="304088" y="641553"/>
                </a:lnTo>
                <a:lnTo>
                  <a:pt x="259029" y="622668"/>
                </a:lnTo>
                <a:lnTo>
                  <a:pt x="217703" y="600367"/>
                </a:lnTo>
                <a:lnTo>
                  <a:pt x="180543" y="574954"/>
                </a:lnTo>
                <a:lnTo>
                  <a:pt x="147955" y="546684"/>
                </a:lnTo>
                <a:lnTo>
                  <a:pt x="120345" y="515861"/>
                </a:lnTo>
                <a:lnTo>
                  <a:pt x="98145" y="482765"/>
                </a:lnTo>
                <a:lnTo>
                  <a:pt x="81788" y="447687"/>
                </a:lnTo>
                <a:lnTo>
                  <a:pt x="71653" y="410908"/>
                </a:lnTo>
                <a:lnTo>
                  <a:pt x="68186" y="372706"/>
                </a:lnTo>
                <a:lnTo>
                  <a:pt x="71653" y="334505"/>
                </a:lnTo>
                <a:lnTo>
                  <a:pt x="81788" y="297726"/>
                </a:lnTo>
                <a:lnTo>
                  <a:pt x="98145" y="262648"/>
                </a:lnTo>
                <a:lnTo>
                  <a:pt x="120345" y="229552"/>
                </a:lnTo>
                <a:lnTo>
                  <a:pt x="147955" y="198729"/>
                </a:lnTo>
                <a:lnTo>
                  <a:pt x="180543" y="170459"/>
                </a:lnTo>
                <a:lnTo>
                  <a:pt x="217703" y="145034"/>
                </a:lnTo>
                <a:lnTo>
                  <a:pt x="259029" y="122745"/>
                </a:lnTo>
                <a:lnTo>
                  <a:pt x="304088" y="103860"/>
                </a:lnTo>
                <a:lnTo>
                  <a:pt x="352463" y="88684"/>
                </a:lnTo>
                <a:lnTo>
                  <a:pt x="403758" y="77482"/>
                </a:lnTo>
                <a:lnTo>
                  <a:pt x="457530" y="70561"/>
                </a:lnTo>
                <a:lnTo>
                  <a:pt x="513372" y="68186"/>
                </a:lnTo>
                <a:lnTo>
                  <a:pt x="569214" y="70561"/>
                </a:lnTo>
                <a:lnTo>
                  <a:pt x="622985" y="77482"/>
                </a:lnTo>
                <a:lnTo>
                  <a:pt x="674268" y="88684"/>
                </a:lnTo>
                <a:lnTo>
                  <a:pt x="722642" y="103860"/>
                </a:lnTo>
                <a:lnTo>
                  <a:pt x="767702" y="122745"/>
                </a:lnTo>
                <a:lnTo>
                  <a:pt x="809028" y="145034"/>
                </a:lnTo>
                <a:lnTo>
                  <a:pt x="846188" y="170459"/>
                </a:lnTo>
                <a:lnTo>
                  <a:pt x="878776" y="198729"/>
                </a:lnTo>
                <a:lnTo>
                  <a:pt x="906386" y="229552"/>
                </a:lnTo>
                <a:lnTo>
                  <a:pt x="928573" y="262648"/>
                </a:lnTo>
                <a:lnTo>
                  <a:pt x="944943" y="297726"/>
                </a:lnTo>
                <a:lnTo>
                  <a:pt x="955078" y="334505"/>
                </a:lnTo>
                <a:lnTo>
                  <a:pt x="958545" y="372706"/>
                </a:lnTo>
                <a:lnTo>
                  <a:pt x="958545" y="187274"/>
                </a:lnTo>
                <a:lnTo>
                  <a:pt x="927684" y="152590"/>
                </a:lnTo>
                <a:lnTo>
                  <a:pt x="894473" y="122986"/>
                </a:lnTo>
                <a:lnTo>
                  <a:pt x="857326" y="96024"/>
                </a:lnTo>
                <a:lnTo>
                  <a:pt x="816559" y="71907"/>
                </a:lnTo>
                <a:lnTo>
                  <a:pt x="808748" y="68186"/>
                </a:lnTo>
                <a:lnTo>
                  <a:pt x="772477" y="50888"/>
                </a:lnTo>
                <a:lnTo>
                  <a:pt x="725398" y="33172"/>
                </a:lnTo>
                <a:lnTo>
                  <a:pt x="675640" y="18999"/>
                </a:lnTo>
                <a:lnTo>
                  <a:pt x="623506" y="8597"/>
                </a:lnTo>
                <a:lnTo>
                  <a:pt x="569302" y="2184"/>
                </a:lnTo>
                <a:lnTo>
                  <a:pt x="513372" y="0"/>
                </a:lnTo>
                <a:lnTo>
                  <a:pt x="457428" y="2184"/>
                </a:lnTo>
                <a:lnTo>
                  <a:pt x="403237" y="8597"/>
                </a:lnTo>
                <a:lnTo>
                  <a:pt x="351104" y="18999"/>
                </a:lnTo>
                <a:lnTo>
                  <a:pt x="301345" y="33172"/>
                </a:lnTo>
                <a:lnTo>
                  <a:pt x="254266" y="50888"/>
                </a:lnTo>
                <a:lnTo>
                  <a:pt x="210185" y="71907"/>
                </a:lnTo>
                <a:lnTo>
                  <a:pt x="169405" y="96024"/>
                </a:lnTo>
                <a:lnTo>
                  <a:pt x="132257" y="122986"/>
                </a:lnTo>
                <a:lnTo>
                  <a:pt x="99047" y="152590"/>
                </a:lnTo>
                <a:lnTo>
                  <a:pt x="70091" y="184594"/>
                </a:lnTo>
                <a:lnTo>
                  <a:pt x="45694" y="218770"/>
                </a:lnTo>
                <a:lnTo>
                  <a:pt x="26174" y="254901"/>
                </a:lnTo>
                <a:lnTo>
                  <a:pt x="11836" y="292747"/>
                </a:lnTo>
                <a:lnTo>
                  <a:pt x="3009" y="332092"/>
                </a:lnTo>
                <a:lnTo>
                  <a:pt x="0" y="372706"/>
                </a:lnTo>
                <a:lnTo>
                  <a:pt x="3009" y="413321"/>
                </a:lnTo>
                <a:lnTo>
                  <a:pt x="11836" y="452666"/>
                </a:lnTo>
                <a:lnTo>
                  <a:pt x="26174" y="490512"/>
                </a:lnTo>
                <a:lnTo>
                  <a:pt x="45694" y="526643"/>
                </a:lnTo>
                <a:lnTo>
                  <a:pt x="70091" y="560819"/>
                </a:lnTo>
                <a:lnTo>
                  <a:pt x="99047" y="592823"/>
                </a:lnTo>
                <a:lnTo>
                  <a:pt x="132257" y="622427"/>
                </a:lnTo>
                <a:lnTo>
                  <a:pt x="169405" y="649389"/>
                </a:lnTo>
                <a:lnTo>
                  <a:pt x="210185" y="673506"/>
                </a:lnTo>
                <a:lnTo>
                  <a:pt x="254266" y="694524"/>
                </a:lnTo>
                <a:lnTo>
                  <a:pt x="301345" y="712241"/>
                </a:lnTo>
                <a:lnTo>
                  <a:pt x="351104" y="726414"/>
                </a:lnTo>
                <a:lnTo>
                  <a:pt x="403237" y="736815"/>
                </a:lnTo>
                <a:lnTo>
                  <a:pt x="457428" y="743229"/>
                </a:lnTo>
                <a:lnTo>
                  <a:pt x="513372" y="745413"/>
                </a:lnTo>
                <a:lnTo>
                  <a:pt x="569302" y="743229"/>
                </a:lnTo>
                <a:lnTo>
                  <a:pt x="623506" y="736815"/>
                </a:lnTo>
                <a:lnTo>
                  <a:pt x="675640" y="726414"/>
                </a:lnTo>
                <a:lnTo>
                  <a:pt x="725398" y="712241"/>
                </a:lnTo>
                <a:lnTo>
                  <a:pt x="772477" y="694524"/>
                </a:lnTo>
                <a:lnTo>
                  <a:pt x="808748" y="677227"/>
                </a:lnTo>
                <a:lnTo>
                  <a:pt x="857326" y="649389"/>
                </a:lnTo>
                <a:lnTo>
                  <a:pt x="894473" y="622427"/>
                </a:lnTo>
                <a:lnTo>
                  <a:pt x="927684" y="592823"/>
                </a:lnTo>
                <a:lnTo>
                  <a:pt x="956640" y="560819"/>
                </a:lnTo>
                <a:lnTo>
                  <a:pt x="981036" y="526643"/>
                </a:lnTo>
                <a:lnTo>
                  <a:pt x="1000556" y="490512"/>
                </a:lnTo>
                <a:lnTo>
                  <a:pt x="1014895" y="452666"/>
                </a:lnTo>
                <a:lnTo>
                  <a:pt x="1023721" y="413321"/>
                </a:lnTo>
                <a:lnTo>
                  <a:pt x="1026731" y="372706"/>
                </a:lnTo>
                <a:close/>
              </a:path>
            </a:pathLst>
          </a:custGeom>
          <a:solidFill>
            <a:srgbClr val="73B642">
              <a:alpha val="7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32015" y="5730240"/>
            <a:ext cx="2039620" cy="618490"/>
            <a:chOff x="6932015" y="5730240"/>
            <a:chExt cx="2039620" cy="618490"/>
          </a:xfrm>
        </p:grpSpPr>
        <p:sp>
          <p:nvSpPr>
            <p:cNvPr id="3" name="object 3"/>
            <p:cNvSpPr/>
            <p:nvPr/>
          </p:nvSpPr>
          <p:spPr>
            <a:xfrm>
              <a:off x="6932015" y="5730240"/>
              <a:ext cx="2029460" cy="618490"/>
            </a:xfrm>
            <a:custGeom>
              <a:avLst/>
              <a:gdLst/>
              <a:ahLst/>
              <a:cxnLst/>
              <a:rect l="l" t="t" r="r" b="b"/>
              <a:pathLst>
                <a:path w="2029459" h="618489">
                  <a:moveTo>
                    <a:pt x="2029091" y="0"/>
                  </a:moveTo>
                  <a:lnTo>
                    <a:pt x="0" y="0"/>
                  </a:lnTo>
                  <a:lnTo>
                    <a:pt x="0" y="618312"/>
                  </a:lnTo>
                  <a:lnTo>
                    <a:pt x="2029091" y="618312"/>
                  </a:lnTo>
                  <a:lnTo>
                    <a:pt x="2029091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5488" y="5868836"/>
              <a:ext cx="1785980" cy="42022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8747" y="2278862"/>
            <a:ext cx="1378496" cy="127158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02004" y="2150275"/>
            <a:ext cx="1997710" cy="1442720"/>
            <a:chOff x="902004" y="2150275"/>
            <a:chExt cx="1997710" cy="14427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004" y="2150275"/>
              <a:ext cx="1285874" cy="14425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99474" y="2869411"/>
              <a:ext cx="700405" cy="104775"/>
            </a:xfrm>
            <a:custGeom>
              <a:avLst/>
              <a:gdLst/>
              <a:ahLst/>
              <a:cxnLst/>
              <a:rect l="l" t="t" r="r" b="b"/>
              <a:pathLst>
                <a:path w="700405" h="104775">
                  <a:moveTo>
                    <a:pt x="595312" y="0"/>
                  </a:moveTo>
                  <a:lnTo>
                    <a:pt x="595312" y="34925"/>
                  </a:lnTo>
                  <a:lnTo>
                    <a:pt x="0" y="34925"/>
                  </a:lnTo>
                  <a:lnTo>
                    <a:pt x="0" y="69850"/>
                  </a:lnTo>
                  <a:lnTo>
                    <a:pt x="595312" y="69850"/>
                  </a:lnTo>
                  <a:lnTo>
                    <a:pt x="595312" y="104775"/>
                  </a:lnTo>
                  <a:lnTo>
                    <a:pt x="700087" y="52387"/>
                  </a:lnTo>
                  <a:lnTo>
                    <a:pt x="595312" y="0"/>
                  </a:lnTo>
                  <a:close/>
                </a:path>
              </a:pathLst>
            </a:custGeom>
            <a:solidFill>
              <a:srgbClr val="4A9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340225" y="2869411"/>
            <a:ext cx="700405" cy="104775"/>
          </a:xfrm>
          <a:custGeom>
            <a:avLst/>
            <a:gdLst/>
            <a:ahLst/>
            <a:cxnLst/>
            <a:rect l="l" t="t" r="r" b="b"/>
            <a:pathLst>
              <a:path w="700404" h="104775">
                <a:moveTo>
                  <a:pt x="595312" y="0"/>
                </a:moveTo>
                <a:lnTo>
                  <a:pt x="595312" y="34925"/>
                </a:lnTo>
                <a:lnTo>
                  <a:pt x="0" y="34925"/>
                </a:lnTo>
                <a:lnTo>
                  <a:pt x="0" y="69850"/>
                </a:lnTo>
                <a:lnTo>
                  <a:pt x="595312" y="69850"/>
                </a:lnTo>
                <a:lnTo>
                  <a:pt x="595312" y="104775"/>
                </a:lnTo>
                <a:lnTo>
                  <a:pt x="700087" y="52387"/>
                </a:lnTo>
                <a:lnTo>
                  <a:pt x="595312" y="0"/>
                </a:lnTo>
                <a:close/>
              </a:path>
            </a:pathLst>
          </a:custGeom>
          <a:solidFill>
            <a:srgbClr val="4A9F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31727" y="2157412"/>
            <a:ext cx="1278723" cy="141720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433349" y="2869407"/>
            <a:ext cx="700405" cy="104775"/>
            <a:chOff x="6433349" y="2869407"/>
            <a:chExt cx="700405" cy="10477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8657" y="2869407"/>
              <a:ext cx="69850" cy="1047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33350" y="2904337"/>
              <a:ext cx="700405" cy="34925"/>
            </a:xfrm>
            <a:custGeom>
              <a:avLst/>
              <a:gdLst/>
              <a:ahLst/>
              <a:cxnLst/>
              <a:rect l="l" t="t" r="r" b="b"/>
              <a:pathLst>
                <a:path w="700404" h="34925">
                  <a:moveTo>
                    <a:pt x="595312" y="0"/>
                  </a:moveTo>
                  <a:lnTo>
                    <a:pt x="0" y="0"/>
                  </a:lnTo>
                  <a:lnTo>
                    <a:pt x="0" y="34925"/>
                  </a:lnTo>
                  <a:lnTo>
                    <a:pt x="595312" y="34925"/>
                  </a:lnTo>
                  <a:lnTo>
                    <a:pt x="595312" y="0"/>
                  </a:lnTo>
                  <a:close/>
                </a:path>
                <a:path w="700404" h="34925">
                  <a:moveTo>
                    <a:pt x="700074" y="17462"/>
                  </a:moveTo>
                  <a:lnTo>
                    <a:pt x="665149" y="0"/>
                  </a:lnTo>
                  <a:lnTo>
                    <a:pt x="612762" y="0"/>
                  </a:lnTo>
                  <a:lnTo>
                    <a:pt x="612762" y="34925"/>
                  </a:lnTo>
                  <a:lnTo>
                    <a:pt x="665149" y="34925"/>
                  </a:lnTo>
                  <a:lnTo>
                    <a:pt x="700074" y="17462"/>
                  </a:lnTo>
                  <a:close/>
                </a:path>
              </a:pathLst>
            </a:custGeom>
            <a:solidFill>
              <a:srgbClr val="4A9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88961" y="2093125"/>
            <a:ext cx="1343023" cy="1375917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08008" y="1918488"/>
            <a:ext cx="8131175" cy="1141730"/>
            <a:chOff x="608008" y="1918488"/>
            <a:chExt cx="8131175" cy="114173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027" y="2955126"/>
              <a:ext cx="69850" cy="1047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07999" y="1918499"/>
              <a:ext cx="8131175" cy="1106805"/>
            </a:xfrm>
            <a:custGeom>
              <a:avLst/>
              <a:gdLst/>
              <a:ahLst/>
              <a:cxnLst/>
              <a:rect l="l" t="t" r="r" b="b"/>
              <a:pathLst>
                <a:path w="8131175" h="1106805">
                  <a:moveTo>
                    <a:pt x="179031" y="1071549"/>
                  </a:moveTo>
                  <a:lnTo>
                    <a:pt x="34937" y="1071549"/>
                  </a:lnTo>
                  <a:lnTo>
                    <a:pt x="34937" y="1089012"/>
                  </a:lnTo>
                  <a:lnTo>
                    <a:pt x="179031" y="1089012"/>
                  </a:lnTo>
                  <a:lnTo>
                    <a:pt x="179031" y="1071549"/>
                  </a:lnTo>
                  <a:close/>
                </a:path>
                <a:path w="8131175" h="1106805">
                  <a:moveTo>
                    <a:pt x="283794" y="1089025"/>
                  </a:moveTo>
                  <a:lnTo>
                    <a:pt x="248869" y="1071562"/>
                  </a:lnTo>
                  <a:lnTo>
                    <a:pt x="196481" y="1071562"/>
                  </a:lnTo>
                  <a:lnTo>
                    <a:pt x="196481" y="1106487"/>
                  </a:lnTo>
                  <a:lnTo>
                    <a:pt x="248869" y="1106487"/>
                  </a:lnTo>
                  <a:lnTo>
                    <a:pt x="283794" y="1089025"/>
                  </a:lnTo>
                  <a:close/>
                </a:path>
                <a:path w="8131175" h="1106805">
                  <a:moveTo>
                    <a:pt x="8131175" y="0"/>
                  </a:moveTo>
                  <a:lnTo>
                    <a:pt x="0" y="0"/>
                  </a:lnTo>
                  <a:lnTo>
                    <a:pt x="0" y="1106487"/>
                  </a:lnTo>
                  <a:lnTo>
                    <a:pt x="179019" y="1106487"/>
                  </a:lnTo>
                  <a:lnTo>
                    <a:pt x="179019" y="1089025"/>
                  </a:lnTo>
                  <a:lnTo>
                    <a:pt x="34925" y="1089025"/>
                  </a:lnTo>
                  <a:lnTo>
                    <a:pt x="34925" y="1071562"/>
                  </a:lnTo>
                  <a:lnTo>
                    <a:pt x="34925" y="34925"/>
                  </a:lnTo>
                  <a:lnTo>
                    <a:pt x="34925" y="17462"/>
                  </a:lnTo>
                  <a:lnTo>
                    <a:pt x="34937" y="34912"/>
                  </a:lnTo>
                  <a:lnTo>
                    <a:pt x="8096250" y="34912"/>
                  </a:lnTo>
                  <a:lnTo>
                    <a:pt x="8096250" y="997153"/>
                  </a:lnTo>
                  <a:lnTo>
                    <a:pt x="7953921" y="997153"/>
                  </a:lnTo>
                  <a:lnTo>
                    <a:pt x="7953921" y="1014933"/>
                  </a:lnTo>
                  <a:lnTo>
                    <a:pt x="7953921" y="1032713"/>
                  </a:lnTo>
                  <a:lnTo>
                    <a:pt x="8131175" y="1032713"/>
                  </a:lnTo>
                  <a:lnTo>
                    <a:pt x="8131175" y="1014933"/>
                  </a:lnTo>
                  <a:lnTo>
                    <a:pt x="8096250" y="1014933"/>
                  </a:lnTo>
                  <a:lnTo>
                    <a:pt x="8096250" y="1014615"/>
                  </a:lnTo>
                  <a:lnTo>
                    <a:pt x="8131175" y="1014615"/>
                  </a:lnTo>
                  <a:lnTo>
                    <a:pt x="8131175" y="997153"/>
                  </a:lnTo>
                  <a:lnTo>
                    <a:pt x="8131175" y="34925"/>
                  </a:lnTo>
                  <a:lnTo>
                    <a:pt x="8131175" y="17462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4A9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82904" y="803147"/>
            <a:ext cx="4983480" cy="906144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825"/>
              </a:spcBef>
            </a:pPr>
            <a:r>
              <a:rPr sz="3200" dirty="0"/>
              <a:t>A</a:t>
            </a:r>
            <a:r>
              <a:rPr sz="3200" spc="-45" dirty="0"/>
              <a:t> </a:t>
            </a:r>
            <a:r>
              <a:rPr sz="3200" dirty="0"/>
              <a:t>secure</a:t>
            </a:r>
            <a:r>
              <a:rPr sz="3200" spc="-65" dirty="0"/>
              <a:t> </a:t>
            </a:r>
            <a:r>
              <a:rPr sz="3200" spc="-30" dirty="0"/>
              <a:t>infrastructure</a:t>
            </a:r>
            <a:r>
              <a:rPr sz="3200" spc="-105" dirty="0"/>
              <a:t> </a:t>
            </a:r>
            <a:r>
              <a:rPr sz="3200" spc="-40" dirty="0"/>
              <a:t>makes </a:t>
            </a:r>
            <a:r>
              <a:rPr sz="3200" spc="-30" dirty="0"/>
              <a:t>real-</a:t>
            </a:r>
            <a:r>
              <a:rPr sz="3200" dirty="0"/>
              <a:t>world</a:t>
            </a:r>
            <a:r>
              <a:rPr sz="3200" spc="-170" dirty="0"/>
              <a:t> </a:t>
            </a:r>
            <a:r>
              <a:rPr sz="3200" dirty="0"/>
              <a:t>data</a:t>
            </a:r>
            <a:r>
              <a:rPr sz="3200" spc="-95" dirty="0"/>
              <a:t> </a:t>
            </a:r>
            <a:r>
              <a:rPr sz="3200" spc="-10" dirty="0"/>
              <a:t>accessible</a:t>
            </a:r>
            <a:endParaRPr sz="3200"/>
          </a:p>
        </p:txBody>
      </p:sp>
      <p:sp>
        <p:nvSpPr>
          <p:cNvPr id="19" name="object 19"/>
          <p:cNvSpPr txBox="1"/>
          <p:nvPr/>
        </p:nvSpPr>
        <p:spPr>
          <a:xfrm>
            <a:off x="719752" y="3613404"/>
            <a:ext cx="1579245" cy="1189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2"/>
                </a:solidFill>
                <a:latin typeface="Calibri"/>
                <a:cs typeface="Calibri"/>
              </a:rPr>
              <a:t>Step</a:t>
            </a:r>
            <a:r>
              <a:rPr sz="2000" b="1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chemeClr val="tx2"/>
                </a:solidFill>
                <a:latin typeface="Calibri"/>
                <a:cs typeface="Calibri"/>
              </a:rPr>
              <a:t>1</a:t>
            </a:r>
            <a:endParaRPr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Requestor</a:t>
            </a:r>
            <a:endParaRPr sz="1400" dirty="0">
              <a:latin typeface="Calibri"/>
              <a:cs typeface="Calibri"/>
            </a:endParaRPr>
          </a:p>
          <a:p>
            <a:pPr marL="12700" marR="5080" indent="-1905" algn="ctr">
              <a:lnSpc>
                <a:spcPct val="100699"/>
              </a:lnSpc>
              <a:spcBef>
                <a:spcPts val="10"/>
              </a:spcBef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submits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question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through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PCORnet®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Front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Door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9724" y="3622547"/>
            <a:ext cx="1844675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2"/>
                </a:solidFill>
                <a:latin typeface="Calibri"/>
                <a:cs typeface="Calibri"/>
              </a:rPr>
              <a:t>Step</a:t>
            </a:r>
            <a:r>
              <a:rPr sz="2000" b="1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chemeClr val="tx2"/>
                </a:solidFill>
                <a:latin typeface="Calibri"/>
                <a:cs typeface="Calibri"/>
              </a:rPr>
              <a:t>2</a:t>
            </a:r>
            <a:endParaRPr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Coordinating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Center</a:t>
            </a:r>
            <a:endParaRPr sz="1400" dirty="0">
              <a:latin typeface="Calibri"/>
              <a:cs typeface="Calibri"/>
            </a:endParaRPr>
          </a:p>
          <a:p>
            <a:pPr marL="12065" marR="5080" algn="ctr">
              <a:lnSpc>
                <a:spcPct val="97900"/>
              </a:lnSpc>
              <a:spcBef>
                <a:spcPts val="60"/>
              </a:spcBef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reviews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question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consults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Requestor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about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next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steps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88208" y="3616452"/>
            <a:ext cx="1489710" cy="182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2"/>
                </a:solidFill>
                <a:latin typeface="Calibri"/>
                <a:cs typeface="Calibri"/>
              </a:rPr>
              <a:t>Step</a:t>
            </a:r>
            <a:r>
              <a:rPr sz="2000" b="1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chemeClr val="tx2"/>
                </a:solidFill>
                <a:latin typeface="Calibri"/>
                <a:cs typeface="Calibri"/>
              </a:rPr>
              <a:t>3</a:t>
            </a:r>
            <a:endParaRPr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Coordinating</a:t>
            </a:r>
            <a:endParaRPr sz="1400" dirty="0">
              <a:latin typeface="Calibri"/>
              <a:cs typeface="Calibri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Center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converts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request into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query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sends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it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to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Network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Partners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via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secure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portal</a:t>
            </a:r>
            <a:r>
              <a:rPr sz="1400" spc="50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Cloud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46975" y="3616452"/>
            <a:ext cx="1678305" cy="161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2"/>
                </a:solidFill>
                <a:latin typeface="Calibri"/>
                <a:cs typeface="Calibri"/>
              </a:rPr>
              <a:t>Step</a:t>
            </a:r>
            <a:r>
              <a:rPr sz="2000" b="1" spc="-2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chemeClr val="tx2"/>
                </a:solidFill>
                <a:latin typeface="Calibri"/>
                <a:cs typeface="Calibri"/>
              </a:rPr>
              <a:t>4</a:t>
            </a:r>
            <a:endParaRPr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Network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Partners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ct val="99600"/>
              </a:lnSpc>
              <a:spcBef>
                <a:spcPts val="30"/>
              </a:spcBef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provide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response,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which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is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sent 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back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through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Coordinating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Center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to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400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Requestor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600" y="5334000"/>
            <a:ext cx="393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Requestor queries</a:t>
            </a:r>
            <a:r>
              <a:rPr sz="1800" b="1" i="1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are</a:t>
            </a:r>
            <a:r>
              <a:rPr sz="1800" b="1" i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sent to</a:t>
            </a:r>
            <a:r>
              <a:rPr sz="1800" b="1" i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sz="1800" b="1" i="1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data</a:t>
            </a:r>
            <a:r>
              <a:rPr sz="1800" b="1" i="1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spc="-50" dirty="0">
                <a:solidFill>
                  <a:schemeClr val="tx2"/>
                </a:solidFill>
                <a:latin typeface="Calibri"/>
                <a:cs typeface="Calibri"/>
              </a:rPr>
              <a:t>—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9855" y="5522824"/>
            <a:ext cx="4909185" cy="73279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725"/>
              </a:spcBef>
            </a:pP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sz="1800" b="1" i="1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answers,</a:t>
            </a:r>
            <a:r>
              <a:rPr sz="1800" b="1" i="1" spc="-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not</a:t>
            </a:r>
            <a:r>
              <a:rPr sz="1800" b="1" i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data,</a:t>
            </a:r>
            <a:r>
              <a:rPr sz="1800" b="1" i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are sent</a:t>
            </a:r>
            <a:r>
              <a:rPr sz="1800" b="1" i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back</a:t>
            </a:r>
            <a:r>
              <a:rPr sz="1800" b="1" i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chemeClr val="tx2"/>
                </a:solidFill>
                <a:latin typeface="Calibri"/>
                <a:cs typeface="Calibri"/>
              </a:rPr>
              <a:t>to</a:t>
            </a:r>
            <a:r>
              <a:rPr sz="1800" b="1" i="1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chemeClr val="tx2"/>
                </a:solidFill>
                <a:latin typeface="Calibri"/>
                <a:cs typeface="Calibri"/>
              </a:rPr>
              <a:t>requestors.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800" b="1" u="sng" dirty="0">
                <a:solidFill>
                  <a:schemeClr val="tx2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Read</a:t>
            </a:r>
            <a:r>
              <a:rPr sz="1800" b="1" u="sng" spc="-55" dirty="0">
                <a:solidFill>
                  <a:schemeClr val="tx2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chemeClr val="tx2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the</a:t>
            </a:r>
            <a:r>
              <a:rPr sz="1800" b="1" u="sng" spc="-50" dirty="0">
                <a:solidFill>
                  <a:schemeClr val="tx2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chemeClr val="tx2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PCORnet®</a:t>
            </a:r>
            <a:r>
              <a:rPr sz="1800" b="1" u="sng" spc="-30" dirty="0">
                <a:solidFill>
                  <a:schemeClr val="tx2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solidFill>
                  <a:schemeClr val="tx2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Privacy</a:t>
            </a:r>
            <a:r>
              <a:rPr sz="1800" b="1" u="sng" spc="-35" dirty="0">
                <a:solidFill>
                  <a:schemeClr val="tx2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chemeClr val="tx2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</a:rPr>
              <a:t>Statement</a:t>
            </a:r>
            <a:endParaRPr sz="18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310" y="1692399"/>
            <a:ext cx="28575" cy="1574800"/>
            <a:chOff x="404310" y="1692399"/>
            <a:chExt cx="28575" cy="1574800"/>
          </a:xfrm>
        </p:grpSpPr>
        <p:sp>
          <p:nvSpPr>
            <p:cNvPr id="3" name="object 3"/>
            <p:cNvSpPr/>
            <p:nvPr/>
          </p:nvSpPr>
          <p:spPr>
            <a:xfrm>
              <a:off x="418337" y="1692399"/>
              <a:ext cx="0" cy="1526540"/>
            </a:xfrm>
            <a:custGeom>
              <a:avLst/>
              <a:gdLst/>
              <a:ahLst/>
              <a:cxnLst/>
              <a:rect l="l" t="t" r="r" b="b"/>
              <a:pathLst>
                <a:path h="1526539">
                  <a:moveTo>
                    <a:pt x="0" y="0"/>
                  </a:moveTo>
                  <a:lnTo>
                    <a:pt x="0" y="1525929"/>
                  </a:lnTo>
                </a:path>
              </a:pathLst>
            </a:custGeom>
            <a:ln w="27188">
              <a:solidFill>
                <a:srgbClr val="043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338" y="1692402"/>
              <a:ext cx="0" cy="1574800"/>
            </a:xfrm>
            <a:custGeom>
              <a:avLst/>
              <a:gdLst/>
              <a:ahLst/>
              <a:cxnLst/>
              <a:rect l="l" t="t" r="r" b="b"/>
              <a:pathLst>
                <a:path h="1574800">
                  <a:moveTo>
                    <a:pt x="0" y="0"/>
                  </a:moveTo>
                  <a:lnTo>
                    <a:pt x="0" y="1574723"/>
                  </a:lnTo>
                </a:path>
              </a:pathLst>
            </a:custGeom>
            <a:ln w="28054">
              <a:solidFill>
                <a:srgbClr val="1D3B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650" y="2052828"/>
            <a:ext cx="261937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dirty="0">
                <a:solidFill>
                  <a:schemeClr val="tx2"/>
                </a:solidFill>
              </a:rPr>
              <a:t>Use</a:t>
            </a:r>
            <a:r>
              <a:rPr sz="5000" spc="-70" dirty="0">
                <a:solidFill>
                  <a:schemeClr val="tx2"/>
                </a:solidFill>
              </a:rPr>
              <a:t> </a:t>
            </a:r>
            <a:r>
              <a:rPr sz="5000" spc="-10" dirty="0">
                <a:solidFill>
                  <a:schemeClr val="tx2"/>
                </a:solidFill>
              </a:rPr>
              <a:t>Cases</a:t>
            </a:r>
            <a:endParaRPr sz="5000" dirty="0">
              <a:solidFill>
                <a:schemeClr val="tx2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3810000"/>
            <a:ext cx="3186684" cy="7498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315" rIns="0" bIns="0" rtlCol="0">
            <a:spAutoFit/>
          </a:bodyPr>
          <a:lstStyle/>
          <a:p>
            <a:pPr marL="97155">
              <a:lnSpc>
                <a:spcPts val="4615"/>
              </a:lnSpc>
              <a:spcBef>
                <a:spcPts val="100"/>
              </a:spcBef>
            </a:pPr>
            <a:r>
              <a:rPr spc="-10" dirty="0"/>
              <a:t>PREVENTABLE</a:t>
            </a:r>
          </a:p>
          <a:p>
            <a:pPr marL="97155">
              <a:lnSpc>
                <a:spcPts val="1975"/>
              </a:lnSpc>
            </a:pP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Pragmatic</a:t>
            </a:r>
            <a:r>
              <a:rPr sz="1800" b="0" spc="-8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Evaluation</a:t>
            </a:r>
            <a:r>
              <a:rPr sz="1800" b="0" spc="-7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1800" b="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Events</a:t>
            </a:r>
            <a:r>
              <a:rPr sz="1800" b="0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Benefits</a:t>
            </a:r>
            <a:r>
              <a:rPr sz="1800" b="0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1800" b="0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Lipid-</a:t>
            </a:r>
            <a:r>
              <a:rPr sz="1800" b="0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Lowering</a:t>
            </a:r>
            <a:r>
              <a:rPr sz="1800" b="0" spc="-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in</a:t>
            </a:r>
            <a:r>
              <a:rPr sz="1800" b="0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Older</a:t>
            </a:r>
            <a:r>
              <a:rPr sz="1800" b="0" spc="-2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Adults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686" y="1910587"/>
            <a:ext cx="4437380" cy="9779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Question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400"/>
              </a:spcBef>
            </a:pP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Can</a:t>
            </a:r>
            <a:r>
              <a:rPr sz="1600" i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taking</a:t>
            </a:r>
            <a:r>
              <a:rPr sz="1600" i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600" i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commonly</a:t>
            </a:r>
            <a:r>
              <a:rPr sz="1600" i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used</a:t>
            </a:r>
            <a:r>
              <a:rPr sz="1600" i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heart</a:t>
            </a:r>
            <a:r>
              <a:rPr sz="1600" i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medication</a:t>
            </a:r>
            <a:r>
              <a:rPr sz="1600" i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prevent 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dementia</a:t>
            </a:r>
            <a:r>
              <a:rPr sz="1600" i="1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1600" i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adults</a:t>
            </a:r>
            <a:r>
              <a:rPr sz="1600" i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over</a:t>
            </a:r>
            <a:r>
              <a:rPr sz="1600" i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600" i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age</a:t>
            </a:r>
            <a:r>
              <a:rPr sz="1600" i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600" i="1" spc="-25" dirty="0">
                <a:solidFill>
                  <a:srgbClr val="1F214C"/>
                </a:solidFill>
                <a:latin typeface="Calibri"/>
                <a:cs typeface="Calibri"/>
              </a:rPr>
              <a:t> 75?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889" y="3047492"/>
            <a:ext cx="4085590" cy="10083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solidFill>
                  <a:srgbClr val="4A9FCB"/>
                </a:solidFill>
                <a:latin typeface="Calibri"/>
                <a:cs typeface="Calibri"/>
              </a:rPr>
              <a:t>Strength</a:t>
            </a:r>
            <a:r>
              <a:rPr sz="2400" b="1" spc="-30" dirty="0">
                <a:solidFill>
                  <a:srgbClr val="4A9FCB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A9FCB"/>
                </a:solidFill>
                <a:latin typeface="Calibri"/>
                <a:cs typeface="Calibri"/>
              </a:rPr>
              <a:t>of</a:t>
            </a:r>
            <a:r>
              <a:rPr sz="2400" b="1" spc="-10" dirty="0">
                <a:solidFill>
                  <a:srgbClr val="4A9FCB"/>
                </a:solidFill>
                <a:latin typeface="Calibri"/>
                <a:cs typeface="Calibri"/>
              </a:rPr>
              <a:t> PCORnet®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500"/>
              </a:spcBef>
            </a:pP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600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“one</a:t>
            </a:r>
            <a:r>
              <a:rPr sz="16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stop</a:t>
            </a:r>
            <a:r>
              <a:rPr sz="16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shop”</a:t>
            </a:r>
            <a:r>
              <a:rPr sz="16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16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capturing</a:t>
            </a:r>
            <a:r>
              <a:rPr sz="1600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3</a:t>
            </a:r>
            <a:r>
              <a:rPr sz="16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complementary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sources</a:t>
            </a:r>
            <a:r>
              <a:rPr sz="1600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600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6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(Medicare,</a:t>
            </a:r>
            <a:r>
              <a:rPr sz="1600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EHR,</a:t>
            </a:r>
            <a:r>
              <a:rPr sz="1600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&amp;</a:t>
            </a:r>
            <a:r>
              <a:rPr sz="1600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survey)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68" y="4526279"/>
            <a:ext cx="1673349" cy="20116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98340" y="4654804"/>
            <a:ext cx="3559810" cy="9626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“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I</a:t>
            </a:r>
            <a:r>
              <a:rPr sz="16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appreciate</a:t>
            </a:r>
            <a:r>
              <a:rPr sz="1600" i="1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that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PREVENTABLE</a:t>
            </a:r>
            <a:r>
              <a:rPr sz="1600" i="1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is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looking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at</a:t>
            </a:r>
            <a:r>
              <a:rPr sz="1600" i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commonly</a:t>
            </a:r>
            <a:r>
              <a:rPr sz="1600" i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prescribed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drug</a:t>
            </a:r>
            <a:r>
              <a:rPr sz="16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see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if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1F214C"/>
                </a:solidFill>
                <a:latin typeface="Calibri"/>
                <a:cs typeface="Calibri"/>
              </a:rPr>
              <a:t>it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could</a:t>
            </a:r>
            <a:r>
              <a:rPr sz="1600" i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benefit</a:t>
            </a:r>
            <a:r>
              <a:rPr sz="1600" i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seniors.”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Minnie</a:t>
            </a:r>
            <a:r>
              <a:rPr sz="1400" b="1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Jefferson,</a:t>
            </a:r>
            <a:r>
              <a:rPr sz="1400" b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Patient</a:t>
            </a:r>
            <a:r>
              <a:rPr sz="14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Advisor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7400" y="2019894"/>
            <a:ext cx="2898775" cy="3013075"/>
          </a:xfrm>
          <a:prstGeom prst="rect">
            <a:avLst/>
          </a:prstGeom>
          <a:solidFill>
            <a:srgbClr val="73B642">
              <a:alpha val="19999"/>
            </a:srgbClr>
          </a:solidFill>
        </p:spPr>
        <p:txBody>
          <a:bodyPr vert="horz" wrap="square" lIns="0" tIns="679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0F2236"/>
                </a:solidFill>
                <a:latin typeface="Calibri"/>
                <a:cs typeface="Calibri"/>
              </a:rPr>
              <a:t>Study</a:t>
            </a:r>
            <a:r>
              <a:rPr sz="1800" b="1" spc="-4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236"/>
                </a:solidFill>
                <a:latin typeface="Calibri"/>
                <a:cs typeface="Calibri"/>
              </a:rPr>
              <a:t>Snapshot</a:t>
            </a:r>
            <a:endParaRPr sz="1800" dirty="0">
              <a:latin typeface="Calibri"/>
              <a:cs typeface="Calibri"/>
            </a:endParaRPr>
          </a:p>
          <a:p>
            <a:pPr marL="285750" indent="-194310">
              <a:lnSpc>
                <a:spcPct val="100000"/>
              </a:lnSpc>
              <a:spcBef>
                <a:spcPts val="1025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sz="1400" b="1" dirty="0">
                <a:solidFill>
                  <a:srgbClr val="0F2236"/>
                </a:solidFill>
                <a:latin typeface="Calibri"/>
                <a:cs typeface="Calibri"/>
              </a:rPr>
              <a:t>Pragmatic</a:t>
            </a:r>
            <a:r>
              <a:rPr sz="1400" b="1" spc="-6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F2236"/>
                </a:solidFill>
                <a:latin typeface="Calibri"/>
                <a:cs typeface="Calibri"/>
              </a:rPr>
              <a:t>trial</a:t>
            </a:r>
            <a:endParaRPr sz="1400" dirty="0">
              <a:latin typeface="Calibri"/>
              <a:cs typeface="Calibri"/>
            </a:endParaRPr>
          </a:p>
          <a:p>
            <a:pPr marL="285750" indent="-194310">
              <a:lnSpc>
                <a:spcPct val="100000"/>
              </a:lnSpc>
              <a:spcBef>
                <a:spcPts val="1030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sz="1400" b="1" dirty="0">
                <a:solidFill>
                  <a:srgbClr val="0F2236"/>
                </a:solidFill>
                <a:latin typeface="Calibri"/>
                <a:cs typeface="Calibri"/>
              </a:rPr>
              <a:t>20,000</a:t>
            </a:r>
            <a:r>
              <a:rPr sz="1400" b="1" spc="-2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2236"/>
                </a:solidFill>
                <a:latin typeface="Calibri"/>
                <a:cs typeface="Calibri"/>
              </a:rPr>
              <a:t>patients</a:t>
            </a:r>
            <a:r>
              <a:rPr sz="1400" b="1" spc="-4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aged</a:t>
            </a:r>
            <a:r>
              <a:rPr sz="1400" spc="-5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75</a:t>
            </a:r>
            <a:r>
              <a:rPr sz="1400" spc="-6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and</a:t>
            </a:r>
            <a:r>
              <a:rPr sz="1400" spc="-4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F2236"/>
                </a:solidFill>
                <a:latin typeface="Calibri"/>
                <a:cs typeface="Calibri"/>
              </a:rPr>
              <a:t>older</a:t>
            </a:r>
            <a:endParaRPr sz="1400" dirty="0">
              <a:latin typeface="Calibri"/>
              <a:cs typeface="Calibri"/>
            </a:endParaRPr>
          </a:p>
          <a:p>
            <a:pPr marL="285115" marR="221615" indent="-194945">
              <a:lnSpc>
                <a:spcPct val="89300"/>
              </a:lnSpc>
              <a:spcBef>
                <a:spcPts val="1310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5115" algn="l"/>
              </a:tabLst>
            </a:pPr>
            <a:r>
              <a:rPr sz="1400" b="1" dirty="0">
                <a:solidFill>
                  <a:srgbClr val="0F2236"/>
                </a:solidFill>
                <a:latin typeface="Calibri"/>
                <a:cs typeface="Calibri"/>
              </a:rPr>
              <a:t>100</a:t>
            </a:r>
            <a:r>
              <a:rPr sz="1400" b="1" spc="-4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2236"/>
                </a:solidFill>
                <a:latin typeface="Calibri"/>
                <a:cs typeface="Calibri"/>
              </a:rPr>
              <a:t>U.S.</a:t>
            </a:r>
            <a:r>
              <a:rPr sz="1400" b="1" spc="-4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2236"/>
                </a:solidFill>
                <a:latin typeface="Calibri"/>
                <a:cs typeface="Calibri"/>
              </a:rPr>
              <a:t>sites</a:t>
            </a:r>
            <a:r>
              <a:rPr sz="1400" b="1" spc="-4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236"/>
                </a:solidFill>
                <a:latin typeface="Calibri"/>
                <a:cs typeface="Calibri"/>
              </a:rPr>
              <a:t>partnered</a:t>
            </a:r>
            <a:r>
              <a:rPr sz="1400" spc="-6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F2236"/>
                </a:solidFill>
                <a:latin typeface="Calibri"/>
                <a:cs typeface="Calibri"/>
              </a:rPr>
              <a:t>with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PCORnet</a:t>
            </a:r>
            <a:r>
              <a:rPr sz="1400" spc="-3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&amp;</a:t>
            </a:r>
            <a:r>
              <a:rPr sz="1400" spc="-8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the</a:t>
            </a:r>
            <a:r>
              <a:rPr sz="1400" spc="-5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236"/>
                </a:solidFill>
                <a:latin typeface="Calibri"/>
                <a:cs typeface="Calibri"/>
              </a:rPr>
              <a:t>National</a:t>
            </a:r>
            <a:r>
              <a:rPr sz="1400" spc="-20" dirty="0">
                <a:solidFill>
                  <a:srgbClr val="0F2236"/>
                </a:solidFill>
                <a:latin typeface="Calibri"/>
                <a:cs typeface="Calibri"/>
              </a:rPr>
              <a:t> Veterans Affairs</a:t>
            </a:r>
            <a:r>
              <a:rPr sz="1400" spc="-3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236"/>
                </a:solidFill>
                <a:latin typeface="Calibri"/>
                <a:cs typeface="Calibri"/>
              </a:rPr>
              <a:t>Network</a:t>
            </a:r>
            <a:endParaRPr sz="1400" dirty="0">
              <a:latin typeface="Calibri"/>
              <a:cs typeface="Calibri"/>
            </a:endParaRPr>
          </a:p>
          <a:p>
            <a:pPr marL="285750" marR="398780" indent="-194945">
              <a:lnSpc>
                <a:spcPct val="100899"/>
              </a:lnSpc>
              <a:spcBef>
                <a:spcPts val="1300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sz="1400" b="1" spc="-25" dirty="0">
                <a:solidFill>
                  <a:srgbClr val="0F2236"/>
                </a:solidFill>
                <a:latin typeface="Calibri"/>
                <a:cs typeface="Calibri"/>
              </a:rPr>
              <a:t>Pragmatic</a:t>
            </a:r>
            <a:r>
              <a:rPr sz="1400" b="1" spc="-6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2236"/>
                </a:solidFill>
                <a:latin typeface="Calibri"/>
                <a:cs typeface="Calibri"/>
              </a:rPr>
              <a:t>design</a:t>
            </a:r>
            <a:r>
              <a:rPr sz="1400" b="1" spc="-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used</a:t>
            </a:r>
            <a:r>
              <a:rPr sz="1400" spc="-3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236"/>
                </a:solidFill>
                <a:latin typeface="Calibri"/>
                <a:cs typeface="Calibri"/>
              </a:rPr>
              <a:t>existing EHR/Medicare</a:t>
            </a:r>
            <a:r>
              <a:rPr sz="1400" spc="-6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data</a:t>
            </a:r>
            <a:r>
              <a:rPr sz="1400" spc="-7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plus</a:t>
            </a:r>
            <a:r>
              <a:rPr sz="1400" spc="-8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F2236"/>
                </a:solidFill>
                <a:latin typeface="Calibri"/>
                <a:cs typeface="Calibri"/>
              </a:rPr>
              <a:t>phone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surveys.</a:t>
            </a:r>
            <a:r>
              <a:rPr sz="1400" spc="3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F2236"/>
                </a:solidFill>
                <a:latin typeface="Calibri"/>
                <a:cs typeface="Calibri"/>
              </a:rPr>
              <a:t>Medications</a:t>
            </a:r>
            <a:r>
              <a:rPr sz="1400" spc="-2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236"/>
                </a:solidFill>
                <a:latin typeface="Calibri"/>
                <a:cs typeface="Calibri"/>
              </a:rPr>
              <a:t>shipped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directly</a:t>
            </a:r>
            <a:r>
              <a:rPr sz="1400" spc="-5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to</a:t>
            </a:r>
            <a:r>
              <a:rPr sz="1400" spc="-7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236"/>
                </a:solidFill>
                <a:latin typeface="Calibri"/>
                <a:cs typeface="Calibri"/>
              </a:rPr>
              <a:t>patients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838" y="2167855"/>
            <a:ext cx="8543363" cy="533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40913" y="2207259"/>
            <a:ext cx="5377180" cy="171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214C"/>
                </a:solidFill>
                <a:latin typeface="Calibri"/>
                <a:cs typeface="Calibri"/>
              </a:rPr>
              <a:t>IMPACT</a:t>
            </a:r>
            <a:endParaRPr sz="2800" dirty="0">
              <a:latin typeface="Calibri"/>
              <a:cs typeface="Calibri"/>
            </a:endParaRPr>
          </a:p>
          <a:p>
            <a:pPr marL="176530" indent="-163830">
              <a:lnSpc>
                <a:spcPts val="2125"/>
              </a:lnSpc>
              <a:spcBef>
                <a:spcPts val="1625"/>
              </a:spcBef>
              <a:buFont typeface="Arial"/>
              <a:buChar char="•"/>
              <a:tabLst>
                <a:tab pos="176530" algn="l"/>
              </a:tabLst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Embedded</a:t>
            </a:r>
            <a:r>
              <a:rPr sz="1800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expertise</a:t>
            </a:r>
            <a:r>
              <a:rPr sz="1800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1800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sz="18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fueled</a:t>
            </a:r>
            <a:endParaRPr sz="1800" dirty="0">
              <a:latin typeface="Calibri"/>
              <a:cs typeface="Calibri"/>
            </a:endParaRPr>
          </a:p>
          <a:p>
            <a:pPr marL="177165" marR="5080" indent="-635">
              <a:lnSpc>
                <a:spcPct val="95000"/>
              </a:lnSpc>
              <a:spcBef>
                <a:spcPts val="70"/>
              </a:spcBef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rapid enrollment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largest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trial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people aged 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75+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date.</a:t>
            </a:r>
            <a:r>
              <a:rPr sz="18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Broad</a:t>
            </a:r>
            <a:r>
              <a:rPr sz="18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dissemination via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214C"/>
                </a:solidFill>
                <a:latin typeface="Calibri"/>
                <a:cs typeface="Calibri"/>
              </a:rPr>
              <a:t>New</a:t>
            </a:r>
            <a:r>
              <a:rPr sz="18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1F214C"/>
                </a:solidFill>
                <a:latin typeface="Calibri"/>
                <a:cs typeface="Calibri"/>
              </a:rPr>
              <a:t>York</a:t>
            </a:r>
            <a:r>
              <a:rPr sz="1800" i="1" spc="-9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1F214C"/>
                </a:solidFill>
                <a:latin typeface="Calibri"/>
                <a:cs typeface="Calibri"/>
              </a:rPr>
              <a:t>Times</a:t>
            </a:r>
            <a:r>
              <a:rPr sz="18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1F214C"/>
                </a:solidFill>
                <a:uFill>
                  <a:solidFill>
                    <a:srgbClr val="4B4E4A"/>
                  </a:solidFill>
                </a:uFill>
                <a:latin typeface="Calibri"/>
                <a:cs typeface="Calibri"/>
              </a:rPr>
              <a:t>article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, AARP</a:t>
            </a:r>
            <a:r>
              <a:rPr sz="1800" spc="-9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publications,</a:t>
            </a:r>
            <a:r>
              <a:rPr sz="18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&amp;</a:t>
            </a:r>
            <a:r>
              <a:rPr sz="1800" spc="3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local</a:t>
            </a:r>
            <a:r>
              <a:rPr sz="18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senior</a:t>
            </a:r>
            <a:r>
              <a:rPr sz="18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guides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205" y="2843276"/>
            <a:ext cx="3248660" cy="10623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3515" marR="5080" indent="-171450">
              <a:lnSpc>
                <a:spcPct val="92600"/>
              </a:lnSpc>
              <a:spcBef>
                <a:spcPts val="259"/>
              </a:spcBef>
              <a:buFont typeface="Arial"/>
              <a:buChar char="•"/>
              <a:tabLst>
                <a:tab pos="183515" algn="l"/>
              </a:tabLst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Because of the pragmatic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trial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design, only one</a:t>
            </a:r>
            <a:r>
              <a:rPr sz="1800" spc="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amendment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was needed</a:t>
            </a:r>
            <a:r>
              <a:rPr sz="1800" spc="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800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800" spc="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study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protocol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800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respond</a:t>
            </a:r>
            <a:r>
              <a:rPr sz="1800" spc="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800" spc="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COVID-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4788" y="4321809"/>
            <a:ext cx="4663440" cy="115125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35"/>
              </a:spcBef>
            </a:pPr>
            <a:r>
              <a:rPr sz="2800" b="1" spc="-10" dirty="0">
                <a:solidFill>
                  <a:srgbClr val="1F214C"/>
                </a:solidFill>
                <a:latin typeface="Calibri"/>
                <a:cs typeface="Calibri"/>
              </a:rPr>
              <a:t>Takeaway</a:t>
            </a:r>
            <a:endParaRPr sz="2800">
              <a:latin typeface="Calibri"/>
              <a:cs typeface="Calibri"/>
            </a:endParaRPr>
          </a:p>
          <a:p>
            <a:pPr marL="12065" marR="5080" indent="-6350" algn="ctr">
              <a:lnSpc>
                <a:spcPts val="1800"/>
              </a:lnSpc>
              <a:spcBef>
                <a:spcPts val="805"/>
              </a:spcBef>
            </a:pP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PCORnet</a:t>
            </a:r>
            <a:r>
              <a:rPr sz="1600" b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can</a:t>
            </a:r>
            <a:r>
              <a:rPr sz="1600" b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effectively</a:t>
            </a:r>
            <a:r>
              <a:rPr sz="1600" b="1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support</a:t>
            </a:r>
            <a:r>
              <a:rPr sz="1600" b="1" spc="-2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pragmatic</a:t>
            </a:r>
            <a:r>
              <a:rPr sz="1600" b="1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B3838"/>
                </a:solidFill>
                <a:latin typeface="Calibri"/>
                <a:cs typeface="Calibri"/>
              </a:rPr>
              <a:t>studies</a:t>
            </a:r>
            <a:r>
              <a:rPr sz="1600" b="1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in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challenging</a:t>
            </a:r>
            <a:r>
              <a:rPr sz="1600" b="1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populations</a:t>
            </a:r>
            <a:r>
              <a:rPr sz="1600" b="1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where</a:t>
            </a:r>
            <a:r>
              <a:rPr sz="1600" b="1" spc="2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participation</a:t>
            </a:r>
            <a:r>
              <a:rPr sz="1600" b="1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is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barrier.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315" rIns="0" bIns="0" rtlCol="0">
            <a:spAutoFit/>
          </a:bodyPr>
          <a:lstStyle/>
          <a:p>
            <a:pPr marL="97155">
              <a:lnSpc>
                <a:spcPts val="4615"/>
              </a:lnSpc>
              <a:spcBef>
                <a:spcPts val="100"/>
              </a:spcBef>
            </a:pPr>
            <a:r>
              <a:rPr spc="-10" dirty="0"/>
              <a:t>PREVENTABLE</a:t>
            </a:r>
          </a:p>
          <a:p>
            <a:pPr marL="97155">
              <a:lnSpc>
                <a:spcPts val="1975"/>
              </a:lnSpc>
            </a:pP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Pragmatic</a:t>
            </a:r>
            <a:r>
              <a:rPr sz="1800" b="0" spc="-8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Evaluation</a:t>
            </a:r>
            <a:r>
              <a:rPr sz="1800" b="0" spc="-7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1800" b="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Events</a:t>
            </a:r>
            <a:r>
              <a:rPr sz="1800" b="0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Benefits</a:t>
            </a:r>
            <a:r>
              <a:rPr sz="1800" b="0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1800" b="0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Lipid-</a:t>
            </a:r>
            <a:r>
              <a:rPr sz="1800" b="0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Lowering</a:t>
            </a:r>
            <a:r>
              <a:rPr sz="1800" b="0" spc="-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in</a:t>
            </a:r>
            <a:r>
              <a:rPr sz="1800" b="0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Older</a:t>
            </a:r>
            <a:r>
              <a:rPr sz="1800" b="0" spc="-2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Adults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58843" y="5138889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825" y="304"/>
                </a:moveTo>
                <a:lnTo>
                  <a:pt x="647" y="139"/>
                </a:lnTo>
                <a:lnTo>
                  <a:pt x="533" y="698"/>
                </a:lnTo>
                <a:lnTo>
                  <a:pt x="254" y="749"/>
                </a:lnTo>
                <a:lnTo>
                  <a:pt x="254" y="304"/>
                </a:lnTo>
                <a:lnTo>
                  <a:pt x="419" y="304"/>
                </a:lnTo>
                <a:lnTo>
                  <a:pt x="533" y="698"/>
                </a:lnTo>
                <a:lnTo>
                  <a:pt x="533" y="304"/>
                </a:lnTo>
                <a:lnTo>
                  <a:pt x="533" y="139"/>
                </a:lnTo>
                <a:lnTo>
                  <a:pt x="63" y="101"/>
                </a:lnTo>
                <a:lnTo>
                  <a:pt x="0" y="1371"/>
                </a:lnTo>
                <a:lnTo>
                  <a:pt x="241" y="1384"/>
                </a:lnTo>
                <a:lnTo>
                  <a:pt x="254" y="939"/>
                </a:lnTo>
                <a:lnTo>
                  <a:pt x="520" y="939"/>
                </a:lnTo>
                <a:lnTo>
                  <a:pt x="787" y="787"/>
                </a:lnTo>
                <a:lnTo>
                  <a:pt x="825" y="304"/>
                </a:lnTo>
                <a:close/>
              </a:path>
              <a:path w="43814" h="1904">
                <a:moveTo>
                  <a:pt x="1968" y="1193"/>
                </a:moveTo>
                <a:lnTo>
                  <a:pt x="1816" y="1155"/>
                </a:lnTo>
                <a:lnTo>
                  <a:pt x="1574" y="1193"/>
                </a:lnTo>
                <a:lnTo>
                  <a:pt x="1384" y="1079"/>
                </a:lnTo>
                <a:lnTo>
                  <a:pt x="1485" y="330"/>
                </a:lnTo>
                <a:lnTo>
                  <a:pt x="1701" y="304"/>
                </a:lnTo>
                <a:lnTo>
                  <a:pt x="1930" y="419"/>
                </a:lnTo>
                <a:lnTo>
                  <a:pt x="1943" y="215"/>
                </a:lnTo>
                <a:lnTo>
                  <a:pt x="1524" y="88"/>
                </a:lnTo>
                <a:lnTo>
                  <a:pt x="1231" y="203"/>
                </a:lnTo>
                <a:lnTo>
                  <a:pt x="1117" y="1193"/>
                </a:lnTo>
                <a:lnTo>
                  <a:pt x="1282" y="1346"/>
                </a:lnTo>
                <a:lnTo>
                  <a:pt x="1422" y="1397"/>
                </a:lnTo>
                <a:lnTo>
                  <a:pt x="1676" y="1409"/>
                </a:lnTo>
                <a:lnTo>
                  <a:pt x="1854" y="1346"/>
                </a:lnTo>
                <a:lnTo>
                  <a:pt x="1968" y="1193"/>
                </a:lnTo>
                <a:close/>
              </a:path>
              <a:path w="43814" h="1904">
                <a:moveTo>
                  <a:pt x="3187" y="1117"/>
                </a:moveTo>
                <a:lnTo>
                  <a:pt x="3111" y="203"/>
                </a:lnTo>
                <a:lnTo>
                  <a:pt x="2933" y="1117"/>
                </a:lnTo>
                <a:lnTo>
                  <a:pt x="2628" y="1193"/>
                </a:lnTo>
                <a:lnTo>
                  <a:pt x="2463" y="393"/>
                </a:lnTo>
                <a:lnTo>
                  <a:pt x="2590" y="304"/>
                </a:lnTo>
                <a:lnTo>
                  <a:pt x="2768" y="292"/>
                </a:lnTo>
                <a:lnTo>
                  <a:pt x="2933" y="1117"/>
                </a:lnTo>
                <a:lnTo>
                  <a:pt x="2933" y="292"/>
                </a:lnTo>
                <a:lnTo>
                  <a:pt x="2933" y="127"/>
                </a:lnTo>
                <a:lnTo>
                  <a:pt x="2806" y="76"/>
                </a:lnTo>
                <a:lnTo>
                  <a:pt x="2616" y="76"/>
                </a:lnTo>
                <a:lnTo>
                  <a:pt x="2298" y="203"/>
                </a:lnTo>
                <a:lnTo>
                  <a:pt x="2235" y="1193"/>
                </a:lnTo>
                <a:lnTo>
                  <a:pt x="2349" y="1346"/>
                </a:lnTo>
                <a:lnTo>
                  <a:pt x="2501" y="1397"/>
                </a:lnTo>
                <a:lnTo>
                  <a:pt x="2832" y="1397"/>
                </a:lnTo>
                <a:lnTo>
                  <a:pt x="3098" y="1295"/>
                </a:lnTo>
                <a:lnTo>
                  <a:pt x="3187" y="1117"/>
                </a:lnTo>
                <a:close/>
              </a:path>
              <a:path w="43814" h="1904">
                <a:moveTo>
                  <a:pt x="4483" y="1384"/>
                </a:moveTo>
                <a:lnTo>
                  <a:pt x="4356" y="1016"/>
                </a:lnTo>
                <a:lnTo>
                  <a:pt x="4241" y="863"/>
                </a:lnTo>
                <a:lnTo>
                  <a:pt x="4356" y="673"/>
                </a:lnTo>
                <a:lnTo>
                  <a:pt x="4394" y="304"/>
                </a:lnTo>
                <a:lnTo>
                  <a:pt x="4191" y="127"/>
                </a:lnTo>
                <a:lnTo>
                  <a:pt x="4102" y="622"/>
                </a:lnTo>
                <a:lnTo>
                  <a:pt x="3797" y="673"/>
                </a:lnTo>
                <a:lnTo>
                  <a:pt x="3797" y="304"/>
                </a:lnTo>
                <a:lnTo>
                  <a:pt x="4000" y="304"/>
                </a:lnTo>
                <a:lnTo>
                  <a:pt x="4102" y="622"/>
                </a:lnTo>
                <a:lnTo>
                  <a:pt x="4102" y="304"/>
                </a:lnTo>
                <a:lnTo>
                  <a:pt x="4102" y="127"/>
                </a:lnTo>
                <a:lnTo>
                  <a:pt x="3594" y="101"/>
                </a:lnTo>
                <a:lnTo>
                  <a:pt x="3670" y="1384"/>
                </a:lnTo>
                <a:lnTo>
                  <a:pt x="3797" y="863"/>
                </a:lnTo>
                <a:lnTo>
                  <a:pt x="3937" y="863"/>
                </a:lnTo>
                <a:lnTo>
                  <a:pt x="4064" y="1016"/>
                </a:lnTo>
                <a:lnTo>
                  <a:pt x="4216" y="1371"/>
                </a:lnTo>
                <a:lnTo>
                  <a:pt x="4483" y="1384"/>
                </a:lnTo>
                <a:close/>
              </a:path>
              <a:path w="43814" h="1904">
                <a:moveTo>
                  <a:pt x="5499" y="635"/>
                </a:moveTo>
                <a:lnTo>
                  <a:pt x="5384" y="457"/>
                </a:lnTo>
                <a:lnTo>
                  <a:pt x="5130" y="419"/>
                </a:lnTo>
                <a:lnTo>
                  <a:pt x="4876" y="571"/>
                </a:lnTo>
                <a:lnTo>
                  <a:pt x="4851" y="431"/>
                </a:lnTo>
                <a:lnTo>
                  <a:pt x="4699" y="431"/>
                </a:lnTo>
                <a:lnTo>
                  <a:pt x="4660" y="1371"/>
                </a:lnTo>
                <a:lnTo>
                  <a:pt x="4864" y="1397"/>
                </a:lnTo>
                <a:lnTo>
                  <a:pt x="4914" y="762"/>
                </a:lnTo>
                <a:lnTo>
                  <a:pt x="5156" y="635"/>
                </a:lnTo>
                <a:lnTo>
                  <a:pt x="5270" y="1371"/>
                </a:lnTo>
                <a:lnTo>
                  <a:pt x="5461" y="1397"/>
                </a:lnTo>
                <a:lnTo>
                  <a:pt x="5499" y="635"/>
                </a:lnTo>
                <a:close/>
              </a:path>
              <a:path w="43814" h="1904">
                <a:moveTo>
                  <a:pt x="6578" y="812"/>
                </a:moveTo>
                <a:lnTo>
                  <a:pt x="6477" y="546"/>
                </a:lnTo>
                <a:lnTo>
                  <a:pt x="6337" y="444"/>
                </a:lnTo>
                <a:lnTo>
                  <a:pt x="6337" y="812"/>
                </a:lnTo>
                <a:lnTo>
                  <a:pt x="5956" y="812"/>
                </a:lnTo>
                <a:lnTo>
                  <a:pt x="6083" y="622"/>
                </a:lnTo>
                <a:lnTo>
                  <a:pt x="6223" y="584"/>
                </a:lnTo>
                <a:lnTo>
                  <a:pt x="6337" y="812"/>
                </a:lnTo>
                <a:lnTo>
                  <a:pt x="6337" y="444"/>
                </a:lnTo>
                <a:lnTo>
                  <a:pt x="6032" y="419"/>
                </a:lnTo>
                <a:lnTo>
                  <a:pt x="5829" y="546"/>
                </a:lnTo>
                <a:lnTo>
                  <a:pt x="5854" y="1295"/>
                </a:lnTo>
                <a:lnTo>
                  <a:pt x="6299" y="1409"/>
                </a:lnTo>
                <a:lnTo>
                  <a:pt x="6527" y="1333"/>
                </a:lnTo>
                <a:lnTo>
                  <a:pt x="6527" y="1168"/>
                </a:lnTo>
                <a:lnTo>
                  <a:pt x="6121" y="1219"/>
                </a:lnTo>
                <a:lnTo>
                  <a:pt x="5956" y="977"/>
                </a:lnTo>
                <a:lnTo>
                  <a:pt x="6527" y="977"/>
                </a:lnTo>
                <a:lnTo>
                  <a:pt x="6578" y="812"/>
                </a:lnTo>
                <a:close/>
              </a:path>
              <a:path w="43814" h="1904">
                <a:moveTo>
                  <a:pt x="7302" y="1193"/>
                </a:moveTo>
                <a:lnTo>
                  <a:pt x="7112" y="1193"/>
                </a:lnTo>
                <a:lnTo>
                  <a:pt x="7061" y="635"/>
                </a:lnTo>
                <a:lnTo>
                  <a:pt x="7277" y="635"/>
                </a:lnTo>
                <a:lnTo>
                  <a:pt x="7277" y="444"/>
                </a:lnTo>
                <a:lnTo>
                  <a:pt x="7061" y="431"/>
                </a:lnTo>
                <a:lnTo>
                  <a:pt x="7048" y="215"/>
                </a:lnTo>
                <a:lnTo>
                  <a:pt x="6845" y="203"/>
                </a:lnTo>
                <a:lnTo>
                  <a:pt x="6819" y="431"/>
                </a:lnTo>
                <a:lnTo>
                  <a:pt x="6692" y="635"/>
                </a:lnTo>
                <a:lnTo>
                  <a:pt x="6819" y="635"/>
                </a:lnTo>
                <a:lnTo>
                  <a:pt x="6908" y="1358"/>
                </a:lnTo>
                <a:lnTo>
                  <a:pt x="7175" y="1409"/>
                </a:lnTo>
                <a:lnTo>
                  <a:pt x="7302" y="1193"/>
                </a:lnTo>
                <a:close/>
              </a:path>
              <a:path w="43814" h="1904">
                <a:moveTo>
                  <a:pt x="8559" y="1206"/>
                </a:moveTo>
                <a:lnTo>
                  <a:pt x="8229" y="1206"/>
                </a:lnTo>
                <a:lnTo>
                  <a:pt x="8115" y="1016"/>
                </a:lnTo>
                <a:lnTo>
                  <a:pt x="8229" y="622"/>
                </a:lnTo>
                <a:lnTo>
                  <a:pt x="8356" y="622"/>
                </a:lnTo>
                <a:lnTo>
                  <a:pt x="8534" y="711"/>
                </a:lnTo>
                <a:lnTo>
                  <a:pt x="8534" y="508"/>
                </a:lnTo>
                <a:lnTo>
                  <a:pt x="8216" y="419"/>
                </a:lnTo>
                <a:lnTo>
                  <a:pt x="8001" y="495"/>
                </a:lnTo>
                <a:lnTo>
                  <a:pt x="7848" y="1104"/>
                </a:lnTo>
                <a:lnTo>
                  <a:pt x="7975" y="1333"/>
                </a:lnTo>
                <a:lnTo>
                  <a:pt x="8128" y="1409"/>
                </a:lnTo>
                <a:lnTo>
                  <a:pt x="8407" y="1397"/>
                </a:lnTo>
                <a:lnTo>
                  <a:pt x="8559" y="1206"/>
                </a:lnTo>
                <a:close/>
              </a:path>
              <a:path w="43814" h="1904">
                <a:moveTo>
                  <a:pt x="9499" y="1244"/>
                </a:moveTo>
                <a:lnTo>
                  <a:pt x="9486" y="609"/>
                </a:lnTo>
                <a:lnTo>
                  <a:pt x="9372" y="469"/>
                </a:lnTo>
                <a:lnTo>
                  <a:pt x="9194" y="444"/>
                </a:lnTo>
                <a:lnTo>
                  <a:pt x="9194" y="1181"/>
                </a:lnTo>
                <a:lnTo>
                  <a:pt x="9029" y="1244"/>
                </a:lnTo>
                <a:lnTo>
                  <a:pt x="9017" y="1028"/>
                </a:lnTo>
                <a:lnTo>
                  <a:pt x="9169" y="1003"/>
                </a:lnTo>
                <a:lnTo>
                  <a:pt x="9194" y="1181"/>
                </a:lnTo>
                <a:lnTo>
                  <a:pt x="9194" y="444"/>
                </a:lnTo>
                <a:lnTo>
                  <a:pt x="9029" y="419"/>
                </a:lnTo>
                <a:lnTo>
                  <a:pt x="8864" y="469"/>
                </a:lnTo>
                <a:lnTo>
                  <a:pt x="8801" y="698"/>
                </a:lnTo>
                <a:lnTo>
                  <a:pt x="9144" y="609"/>
                </a:lnTo>
                <a:lnTo>
                  <a:pt x="9156" y="838"/>
                </a:lnTo>
                <a:lnTo>
                  <a:pt x="8902" y="850"/>
                </a:lnTo>
                <a:lnTo>
                  <a:pt x="8801" y="1358"/>
                </a:lnTo>
                <a:lnTo>
                  <a:pt x="9118" y="1409"/>
                </a:lnTo>
                <a:lnTo>
                  <a:pt x="9296" y="1295"/>
                </a:lnTo>
                <a:lnTo>
                  <a:pt x="9474" y="1397"/>
                </a:lnTo>
                <a:lnTo>
                  <a:pt x="9499" y="1244"/>
                </a:lnTo>
                <a:close/>
              </a:path>
              <a:path w="43814" h="1904">
                <a:moveTo>
                  <a:pt x="10591" y="635"/>
                </a:moveTo>
                <a:lnTo>
                  <a:pt x="10439" y="444"/>
                </a:lnTo>
                <a:lnTo>
                  <a:pt x="10223" y="419"/>
                </a:lnTo>
                <a:lnTo>
                  <a:pt x="9969" y="571"/>
                </a:lnTo>
                <a:lnTo>
                  <a:pt x="9893" y="444"/>
                </a:lnTo>
                <a:lnTo>
                  <a:pt x="9766" y="1384"/>
                </a:lnTo>
                <a:lnTo>
                  <a:pt x="9969" y="1397"/>
                </a:lnTo>
                <a:lnTo>
                  <a:pt x="10096" y="698"/>
                </a:lnTo>
                <a:lnTo>
                  <a:pt x="10248" y="635"/>
                </a:lnTo>
                <a:lnTo>
                  <a:pt x="10363" y="1384"/>
                </a:lnTo>
                <a:lnTo>
                  <a:pt x="10566" y="1397"/>
                </a:lnTo>
                <a:lnTo>
                  <a:pt x="10591" y="635"/>
                </a:lnTo>
                <a:close/>
              </a:path>
              <a:path w="43814" h="1904">
                <a:moveTo>
                  <a:pt x="11988" y="977"/>
                </a:moveTo>
                <a:lnTo>
                  <a:pt x="11976" y="596"/>
                </a:lnTo>
                <a:lnTo>
                  <a:pt x="11798" y="444"/>
                </a:lnTo>
                <a:lnTo>
                  <a:pt x="11785" y="596"/>
                </a:lnTo>
                <a:lnTo>
                  <a:pt x="11785" y="812"/>
                </a:lnTo>
                <a:lnTo>
                  <a:pt x="11417" y="812"/>
                </a:lnTo>
                <a:lnTo>
                  <a:pt x="11480" y="635"/>
                </a:lnTo>
                <a:lnTo>
                  <a:pt x="11671" y="596"/>
                </a:lnTo>
                <a:lnTo>
                  <a:pt x="11785" y="812"/>
                </a:lnTo>
                <a:lnTo>
                  <a:pt x="11785" y="596"/>
                </a:lnTo>
                <a:lnTo>
                  <a:pt x="11785" y="444"/>
                </a:lnTo>
                <a:lnTo>
                  <a:pt x="11544" y="419"/>
                </a:lnTo>
                <a:lnTo>
                  <a:pt x="11417" y="444"/>
                </a:lnTo>
                <a:lnTo>
                  <a:pt x="11341" y="812"/>
                </a:lnTo>
                <a:lnTo>
                  <a:pt x="11239" y="1257"/>
                </a:lnTo>
                <a:lnTo>
                  <a:pt x="11417" y="1384"/>
                </a:lnTo>
                <a:lnTo>
                  <a:pt x="11747" y="1409"/>
                </a:lnTo>
                <a:lnTo>
                  <a:pt x="11976" y="1257"/>
                </a:lnTo>
                <a:lnTo>
                  <a:pt x="11569" y="1219"/>
                </a:lnTo>
                <a:lnTo>
                  <a:pt x="11417" y="977"/>
                </a:lnTo>
                <a:lnTo>
                  <a:pt x="11988" y="977"/>
                </a:lnTo>
                <a:close/>
              </a:path>
              <a:path w="43814" h="1904">
                <a:moveTo>
                  <a:pt x="12750" y="203"/>
                </a:moveTo>
                <a:lnTo>
                  <a:pt x="12712" y="25"/>
                </a:lnTo>
                <a:lnTo>
                  <a:pt x="12534" y="0"/>
                </a:lnTo>
                <a:lnTo>
                  <a:pt x="12382" y="63"/>
                </a:lnTo>
                <a:lnTo>
                  <a:pt x="12268" y="431"/>
                </a:lnTo>
                <a:lnTo>
                  <a:pt x="12141" y="635"/>
                </a:lnTo>
                <a:lnTo>
                  <a:pt x="12268" y="635"/>
                </a:lnTo>
                <a:lnTo>
                  <a:pt x="12280" y="1384"/>
                </a:lnTo>
                <a:lnTo>
                  <a:pt x="12471" y="1397"/>
                </a:lnTo>
                <a:lnTo>
                  <a:pt x="12522" y="635"/>
                </a:lnTo>
                <a:lnTo>
                  <a:pt x="12700" y="635"/>
                </a:lnTo>
                <a:lnTo>
                  <a:pt x="12623" y="444"/>
                </a:lnTo>
                <a:lnTo>
                  <a:pt x="12585" y="203"/>
                </a:lnTo>
                <a:lnTo>
                  <a:pt x="12712" y="215"/>
                </a:lnTo>
                <a:close/>
              </a:path>
              <a:path w="43814" h="1904">
                <a:moveTo>
                  <a:pt x="13385" y="203"/>
                </a:moveTo>
                <a:lnTo>
                  <a:pt x="13335" y="25"/>
                </a:lnTo>
                <a:lnTo>
                  <a:pt x="13157" y="0"/>
                </a:lnTo>
                <a:lnTo>
                  <a:pt x="13030" y="63"/>
                </a:lnTo>
                <a:lnTo>
                  <a:pt x="12903" y="431"/>
                </a:lnTo>
                <a:lnTo>
                  <a:pt x="12763" y="635"/>
                </a:lnTo>
                <a:lnTo>
                  <a:pt x="12903" y="635"/>
                </a:lnTo>
                <a:lnTo>
                  <a:pt x="12903" y="1384"/>
                </a:lnTo>
                <a:lnTo>
                  <a:pt x="13106" y="1397"/>
                </a:lnTo>
                <a:lnTo>
                  <a:pt x="13144" y="635"/>
                </a:lnTo>
                <a:lnTo>
                  <a:pt x="13335" y="635"/>
                </a:lnTo>
                <a:lnTo>
                  <a:pt x="13322" y="431"/>
                </a:lnTo>
                <a:lnTo>
                  <a:pt x="13144" y="431"/>
                </a:lnTo>
                <a:lnTo>
                  <a:pt x="13258" y="215"/>
                </a:lnTo>
                <a:lnTo>
                  <a:pt x="13385" y="203"/>
                </a:lnTo>
                <a:close/>
              </a:path>
              <a:path w="43814" h="1904">
                <a:moveTo>
                  <a:pt x="14274" y="977"/>
                </a:moveTo>
                <a:lnTo>
                  <a:pt x="14249" y="596"/>
                </a:lnTo>
                <a:lnTo>
                  <a:pt x="14071" y="444"/>
                </a:lnTo>
                <a:lnTo>
                  <a:pt x="14058" y="596"/>
                </a:lnTo>
                <a:lnTo>
                  <a:pt x="14058" y="812"/>
                </a:lnTo>
                <a:lnTo>
                  <a:pt x="13690" y="812"/>
                </a:lnTo>
                <a:lnTo>
                  <a:pt x="13754" y="635"/>
                </a:lnTo>
                <a:lnTo>
                  <a:pt x="13944" y="596"/>
                </a:lnTo>
                <a:lnTo>
                  <a:pt x="14058" y="812"/>
                </a:lnTo>
                <a:lnTo>
                  <a:pt x="14058" y="596"/>
                </a:lnTo>
                <a:lnTo>
                  <a:pt x="14058" y="444"/>
                </a:lnTo>
                <a:lnTo>
                  <a:pt x="13817" y="419"/>
                </a:lnTo>
                <a:lnTo>
                  <a:pt x="13639" y="469"/>
                </a:lnTo>
                <a:lnTo>
                  <a:pt x="13589" y="812"/>
                </a:lnTo>
                <a:lnTo>
                  <a:pt x="13512" y="1219"/>
                </a:lnTo>
                <a:lnTo>
                  <a:pt x="13703" y="1384"/>
                </a:lnTo>
                <a:lnTo>
                  <a:pt x="14033" y="1409"/>
                </a:lnTo>
                <a:lnTo>
                  <a:pt x="14262" y="1219"/>
                </a:lnTo>
                <a:lnTo>
                  <a:pt x="13855" y="1219"/>
                </a:lnTo>
                <a:lnTo>
                  <a:pt x="13690" y="977"/>
                </a:lnTo>
                <a:lnTo>
                  <a:pt x="14274" y="977"/>
                </a:lnTo>
                <a:close/>
              </a:path>
              <a:path w="43814" h="1904">
                <a:moveTo>
                  <a:pt x="15163" y="1206"/>
                </a:moveTo>
                <a:lnTo>
                  <a:pt x="14859" y="1206"/>
                </a:lnTo>
                <a:lnTo>
                  <a:pt x="14833" y="622"/>
                </a:lnTo>
                <a:lnTo>
                  <a:pt x="14960" y="622"/>
                </a:lnTo>
                <a:lnTo>
                  <a:pt x="15138" y="698"/>
                </a:lnTo>
                <a:lnTo>
                  <a:pt x="15113" y="482"/>
                </a:lnTo>
                <a:lnTo>
                  <a:pt x="14820" y="419"/>
                </a:lnTo>
                <a:lnTo>
                  <a:pt x="14592" y="520"/>
                </a:lnTo>
                <a:lnTo>
                  <a:pt x="14465" y="1104"/>
                </a:lnTo>
                <a:lnTo>
                  <a:pt x="14579" y="1320"/>
                </a:lnTo>
                <a:lnTo>
                  <a:pt x="14947" y="1409"/>
                </a:lnTo>
                <a:lnTo>
                  <a:pt x="15113" y="1333"/>
                </a:lnTo>
                <a:lnTo>
                  <a:pt x="15163" y="1206"/>
                </a:lnTo>
                <a:close/>
              </a:path>
              <a:path w="43814" h="1904">
                <a:moveTo>
                  <a:pt x="15875" y="1193"/>
                </a:moveTo>
                <a:lnTo>
                  <a:pt x="15709" y="1206"/>
                </a:lnTo>
                <a:lnTo>
                  <a:pt x="15646" y="635"/>
                </a:lnTo>
                <a:lnTo>
                  <a:pt x="15862" y="635"/>
                </a:lnTo>
                <a:lnTo>
                  <a:pt x="15849" y="444"/>
                </a:lnTo>
                <a:lnTo>
                  <a:pt x="15646" y="431"/>
                </a:lnTo>
                <a:lnTo>
                  <a:pt x="15608" y="215"/>
                </a:lnTo>
                <a:lnTo>
                  <a:pt x="15430" y="203"/>
                </a:lnTo>
                <a:lnTo>
                  <a:pt x="15392" y="431"/>
                </a:lnTo>
                <a:lnTo>
                  <a:pt x="15265" y="457"/>
                </a:lnTo>
                <a:lnTo>
                  <a:pt x="15252" y="622"/>
                </a:lnTo>
                <a:lnTo>
                  <a:pt x="15392" y="635"/>
                </a:lnTo>
                <a:lnTo>
                  <a:pt x="15405" y="1206"/>
                </a:lnTo>
                <a:lnTo>
                  <a:pt x="15519" y="1384"/>
                </a:lnTo>
                <a:lnTo>
                  <a:pt x="15760" y="1409"/>
                </a:lnTo>
                <a:lnTo>
                  <a:pt x="15875" y="1206"/>
                </a:lnTo>
                <a:close/>
              </a:path>
              <a:path w="43814" h="1904">
                <a:moveTo>
                  <a:pt x="16256" y="457"/>
                </a:moveTo>
                <a:lnTo>
                  <a:pt x="16065" y="431"/>
                </a:lnTo>
                <a:lnTo>
                  <a:pt x="16027" y="1384"/>
                </a:lnTo>
                <a:lnTo>
                  <a:pt x="16230" y="1397"/>
                </a:lnTo>
                <a:lnTo>
                  <a:pt x="16256" y="457"/>
                </a:lnTo>
                <a:close/>
              </a:path>
              <a:path w="43814" h="1904">
                <a:moveTo>
                  <a:pt x="16256" y="50"/>
                </a:moveTo>
                <a:lnTo>
                  <a:pt x="16103" y="38"/>
                </a:lnTo>
                <a:lnTo>
                  <a:pt x="16040" y="279"/>
                </a:lnTo>
                <a:lnTo>
                  <a:pt x="16217" y="304"/>
                </a:lnTo>
                <a:lnTo>
                  <a:pt x="16256" y="50"/>
                </a:lnTo>
                <a:close/>
              </a:path>
              <a:path w="43814" h="1904">
                <a:moveTo>
                  <a:pt x="17322" y="495"/>
                </a:moveTo>
                <a:lnTo>
                  <a:pt x="17119" y="431"/>
                </a:lnTo>
                <a:lnTo>
                  <a:pt x="16865" y="1143"/>
                </a:lnTo>
                <a:lnTo>
                  <a:pt x="16662" y="495"/>
                </a:lnTo>
                <a:lnTo>
                  <a:pt x="16433" y="431"/>
                </a:lnTo>
                <a:lnTo>
                  <a:pt x="16700" y="1384"/>
                </a:lnTo>
                <a:lnTo>
                  <a:pt x="16967" y="1397"/>
                </a:lnTo>
                <a:lnTo>
                  <a:pt x="17094" y="1143"/>
                </a:lnTo>
                <a:lnTo>
                  <a:pt x="17322" y="495"/>
                </a:lnTo>
                <a:close/>
              </a:path>
              <a:path w="43814" h="1904">
                <a:moveTo>
                  <a:pt x="18249" y="977"/>
                </a:moveTo>
                <a:lnTo>
                  <a:pt x="18237" y="596"/>
                </a:lnTo>
                <a:lnTo>
                  <a:pt x="18059" y="444"/>
                </a:lnTo>
                <a:lnTo>
                  <a:pt x="18046" y="596"/>
                </a:lnTo>
                <a:lnTo>
                  <a:pt x="18046" y="812"/>
                </a:lnTo>
                <a:lnTo>
                  <a:pt x="17678" y="812"/>
                </a:lnTo>
                <a:lnTo>
                  <a:pt x="17741" y="635"/>
                </a:lnTo>
                <a:lnTo>
                  <a:pt x="17932" y="596"/>
                </a:lnTo>
                <a:lnTo>
                  <a:pt x="18046" y="812"/>
                </a:lnTo>
                <a:lnTo>
                  <a:pt x="18046" y="596"/>
                </a:lnTo>
                <a:lnTo>
                  <a:pt x="18046" y="444"/>
                </a:lnTo>
                <a:lnTo>
                  <a:pt x="17805" y="419"/>
                </a:lnTo>
                <a:lnTo>
                  <a:pt x="17678" y="444"/>
                </a:lnTo>
                <a:lnTo>
                  <a:pt x="17589" y="812"/>
                </a:lnTo>
                <a:lnTo>
                  <a:pt x="17500" y="1257"/>
                </a:lnTo>
                <a:lnTo>
                  <a:pt x="17678" y="1384"/>
                </a:lnTo>
                <a:lnTo>
                  <a:pt x="18008" y="1409"/>
                </a:lnTo>
                <a:lnTo>
                  <a:pt x="18211" y="1358"/>
                </a:lnTo>
                <a:lnTo>
                  <a:pt x="18249" y="1219"/>
                </a:lnTo>
                <a:lnTo>
                  <a:pt x="17830" y="1219"/>
                </a:lnTo>
                <a:lnTo>
                  <a:pt x="17678" y="977"/>
                </a:lnTo>
                <a:lnTo>
                  <a:pt x="18249" y="977"/>
                </a:lnTo>
                <a:close/>
              </a:path>
              <a:path w="43814" h="1904">
                <a:moveTo>
                  <a:pt x="18669" y="1397"/>
                </a:moveTo>
                <a:lnTo>
                  <a:pt x="18618" y="25"/>
                </a:lnTo>
                <a:lnTo>
                  <a:pt x="18478" y="25"/>
                </a:lnTo>
                <a:lnTo>
                  <a:pt x="18478" y="1384"/>
                </a:lnTo>
                <a:lnTo>
                  <a:pt x="18669" y="1397"/>
                </a:lnTo>
                <a:close/>
              </a:path>
              <a:path w="43814" h="1904">
                <a:moveTo>
                  <a:pt x="19761" y="495"/>
                </a:moveTo>
                <a:lnTo>
                  <a:pt x="19558" y="431"/>
                </a:lnTo>
                <a:lnTo>
                  <a:pt x="19316" y="1092"/>
                </a:lnTo>
                <a:lnTo>
                  <a:pt x="19100" y="469"/>
                </a:lnTo>
                <a:lnTo>
                  <a:pt x="18846" y="444"/>
                </a:lnTo>
                <a:lnTo>
                  <a:pt x="19062" y="1092"/>
                </a:lnTo>
                <a:lnTo>
                  <a:pt x="19075" y="1727"/>
                </a:lnTo>
                <a:lnTo>
                  <a:pt x="19265" y="1752"/>
                </a:lnTo>
                <a:lnTo>
                  <a:pt x="19558" y="1092"/>
                </a:lnTo>
                <a:lnTo>
                  <a:pt x="19761" y="495"/>
                </a:lnTo>
                <a:close/>
              </a:path>
              <a:path w="43814" h="1904">
                <a:moveTo>
                  <a:pt x="20878" y="965"/>
                </a:moveTo>
                <a:lnTo>
                  <a:pt x="20497" y="749"/>
                </a:lnTo>
                <a:lnTo>
                  <a:pt x="20497" y="622"/>
                </a:lnTo>
                <a:lnTo>
                  <a:pt x="20637" y="584"/>
                </a:lnTo>
                <a:lnTo>
                  <a:pt x="20828" y="660"/>
                </a:lnTo>
                <a:lnTo>
                  <a:pt x="20853" y="495"/>
                </a:lnTo>
                <a:lnTo>
                  <a:pt x="20535" y="406"/>
                </a:lnTo>
                <a:lnTo>
                  <a:pt x="20396" y="444"/>
                </a:lnTo>
                <a:lnTo>
                  <a:pt x="20281" y="863"/>
                </a:lnTo>
                <a:lnTo>
                  <a:pt x="20574" y="1028"/>
                </a:lnTo>
                <a:lnTo>
                  <a:pt x="20650" y="1181"/>
                </a:lnTo>
                <a:lnTo>
                  <a:pt x="20447" y="1231"/>
                </a:lnTo>
                <a:lnTo>
                  <a:pt x="20243" y="1155"/>
                </a:lnTo>
                <a:lnTo>
                  <a:pt x="20256" y="1346"/>
                </a:lnTo>
                <a:lnTo>
                  <a:pt x="20624" y="1409"/>
                </a:lnTo>
                <a:lnTo>
                  <a:pt x="20853" y="1282"/>
                </a:lnTo>
                <a:lnTo>
                  <a:pt x="20878" y="965"/>
                </a:lnTo>
                <a:close/>
              </a:path>
              <a:path w="43814" h="1904">
                <a:moveTo>
                  <a:pt x="21932" y="1193"/>
                </a:moveTo>
                <a:lnTo>
                  <a:pt x="21907" y="444"/>
                </a:lnTo>
                <a:lnTo>
                  <a:pt x="21717" y="431"/>
                </a:lnTo>
                <a:lnTo>
                  <a:pt x="21653" y="1079"/>
                </a:lnTo>
                <a:lnTo>
                  <a:pt x="21437" y="1193"/>
                </a:lnTo>
                <a:lnTo>
                  <a:pt x="21310" y="444"/>
                </a:lnTo>
                <a:lnTo>
                  <a:pt x="21120" y="431"/>
                </a:lnTo>
                <a:lnTo>
                  <a:pt x="21132" y="1257"/>
                </a:lnTo>
                <a:lnTo>
                  <a:pt x="21463" y="1409"/>
                </a:lnTo>
                <a:lnTo>
                  <a:pt x="21717" y="1257"/>
                </a:lnTo>
                <a:lnTo>
                  <a:pt x="21729" y="1384"/>
                </a:lnTo>
                <a:lnTo>
                  <a:pt x="21894" y="1397"/>
                </a:lnTo>
                <a:lnTo>
                  <a:pt x="21932" y="1257"/>
                </a:lnTo>
                <a:close/>
              </a:path>
              <a:path w="43814" h="1904">
                <a:moveTo>
                  <a:pt x="23037" y="1193"/>
                </a:moveTo>
                <a:lnTo>
                  <a:pt x="22987" y="571"/>
                </a:lnTo>
                <a:lnTo>
                  <a:pt x="22783" y="406"/>
                </a:lnTo>
                <a:lnTo>
                  <a:pt x="22720" y="927"/>
                </a:lnTo>
                <a:lnTo>
                  <a:pt x="22694" y="1193"/>
                </a:lnTo>
                <a:lnTo>
                  <a:pt x="22567" y="1193"/>
                </a:lnTo>
                <a:lnTo>
                  <a:pt x="22618" y="647"/>
                </a:lnTo>
                <a:lnTo>
                  <a:pt x="22720" y="927"/>
                </a:lnTo>
                <a:lnTo>
                  <a:pt x="22720" y="444"/>
                </a:lnTo>
                <a:lnTo>
                  <a:pt x="22402" y="571"/>
                </a:lnTo>
                <a:lnTo>
                  <a:pt x="22390" y="444"/>
                </a:lnTo>
                <a:lnTo>
                  <a:pt x="22212" y="444"/>
                </a:lnTo>
                <a:lnTo>
                  <a:pt x="22199" y="1727"/>
                </a:lnTo>
                <a:lnTo>
                  <a:pt x="22377" y="1752"/>
                </a:lnTo>
                <a:lnTo>
                  <a:pt x="22440" y="1282"/>
                </a:lnTo>
                <a:lnTo>
                  <a:pt x="22758" y="1409"/>
                </a:lnTo>
                <a:lnTo>
                  <a:pt x="22923" y="1333"/>
                </a:lnTo>
                <a:lnTo>
                  <a:pt x="23037" y="1193"/>
                </a:lnTo>
                <a:close/>
              </a:path>
              <a:path w="43814" h="1904">
                <a:moveTo>
                  <a:pt x="24117" y="1193"/>
                </a:moveTo>
                <a:lnTo>
                  <a:pt x="24079" y="571"/>
                </a:lnTo>
                <a:lnTo>
                  <a:pt x="23888" y="406"/>
                </a:lnTo>
                <a:lnTo>
                  <a:pt x="23799" y="1193"/>
                </a:lnTo>
                <a:lnTo>
                  <a:pt x="23672" y="1193"/>
                </a:lnTo>
                <a:lnTo>
                  <a:pt x="23596" y="698"/>
                </a:lnTo>
                <a:lnTo>
                  <a:pt x="23787" y="622"/>
                </a:lnTo>
                <a:lnTo>
                  <a:pt x="23799" y="1193"/>
                </a:lnTo>
                <a:lnTo>
                  <a:pt x="23799" y="622"/>
                </a:lnTo>
                <a:lnTo>
                  <a:pt x="23799" y="406"/>
                </a:lnTo>
                <a:lnTo>
                  <a:pt x="23507" y="571"/>
                </a:lnTo>
                <a:lnTo>
                  <a:pt x="23482" y="444"/>
                </a:lnTo>
                <a:lnTo>
                  <a:pt x="23329" y="431"/>
                </a:lnTo>
                <a:lnTo>
                  <a:pt x="23317" y="1739"/>
                </a:lnTo>
                <a:lnTo>
                  <a:pt x="23520" y="1739"/>
                </a:lnTo>
                <a:lnTo>
                  <a:pt x="23545" y="1282"/>
                </a:lnTo>
                <a:lnTo>
                  <a:pt x="23863" y="1409"/>
                </a:lnTo>
                <a:lnTo>
                  <a:pt x="24028" y="1333"/>
                </a:lnTo>
                <a:lnTo>
                  <a:pt x="24117" y="1193"/>
                </a:lnTo>
                <a:close/>
              </a:path>
              <a:path w="43814" h="1904">
                <a:moveTo>
                  <a:pt x="25209" y="1206"/>
                </a:moveTo>
                <a:lnTo>
                  <a:pt x="25196" y="609"/>
                </a:lnTo>
                <a:lnTo>
                  <a:pt x="25069" y="469"/>
                </a:lnTo>
                <a:lnTo>
                  <a:pt x="24917" y="419"/>
                </a:lnTo>
                <a:lnTo>
                  <a:pt x="24917" y="1181"/>
                </a:lnTo>
                <a:lnTo>
                  <a:pt x="24726" y="1206"/>
                </a:lnTo>
                <a:lnTo>
                  <a:pt x="24701" y="647"/>
                </a:lnTo>
                <a:lnTo>
                  <a:pt x="24841" y="609"/>
                </a:lnTo>
                <a:lnTo>
                  <a:pt x="24917" y="1181"/>
                </a:lnTo>
                <a:lnTo>
                  <a:pt x="24917" y="419"/>
                </a:lnTo>
                <a:lnTo>
                  <a:pt x="24726" y="406"/>
                </a:lnTo>
                <a:lnTo>
                  <a:pt x="24536" y="469"/>
                </a:lnTo>
                <a:lnTo>
                  <a:pt x="24396" y="1244"/>
                </a:lnTo>
                <a:lnTo>
                  <a:pt x="24587" y="1384"/>
                </a:lnTo>
                <a:lnTo>
                  <a:pt x="24866" y="1409"/>
                </a:lnTo>
                <a:lnTo>
                  <a:pt x="25006" y="1371"/>
                </a:lnTo>
                <a:lnTo>
                  <a:pt x="25209" y="1206"/>
                </a:lnTo>
                <a:close/>
              </a:path>
              <a:path w="43814" h="1904">
                <a:moveTo>
                  <a:pt x="26060" y="584"/>
                </a:moveTo>
                <a:lnTo>
                  <a:pt x="26009" y="431"/>
                </a:lnTo>
                <a:lnTo>
                  <a:pt x="25819" y="457"/>
                </a:lnTo>
                <a:lnTo>
                  <a:pt x="25704" y="584"/>
                </a:lnTo>
                <a:lnTo>
                  <a:pt x="25692" y="457"/>
                </a:lnTo>
                <a:lnTo>
                  <a:pt x="25514" y="444"/>
                </a:lnTo>
                <a:lnTo>
                  <a:pt x="25501" y="1384"/>
                </a:lnTo>
                <a:lnTo>
                  <a:pt x="25692" y="1397"/>
                </a:lnTo>
                <a:lnTo>
                  <a:pt x="25806" y="711"/>
                </a:lnTo>
                <a:lnTo>
                  <a:pt x="25933" y="660"/>
                </a:lnTo>
                <a:lnTo>
                  <a:pt x="26060" y="584"/>
                </a:lnTo>
                <a:close/>
              </a:path>
              <a:path w="43814" h="1904">
                <a:moveTo>
                  <a:pt x="26720" y="1181"/>
                </a:moveTo>
                <a:lnTo>
                  <a:pt x="26530" y="1193"/>
                </a:lnTo>
                <a:lnTo>
                  <a:pt x="26492" y="635"/>
                </a:lnTo>
                <a:lnTo>
                  <a:pt x="26708" y="635"/>
                </a:lnTo>
                <a:lnTo>
                  <a:pt x="26492" y="215"/>
                </a:lnTo>
                <a:lnTo>
                  <a:pt x="26339" y="190"/>
                </a:lnTo>
                <a:lnTo>
                  <a:pt x="26250" y="431"/>
                </a:lnTo>
                <a:lnTo>
                  <a:pt x="26123" y="431"/>
                </a:lnTo>
                <a:lnTo>
                  <a:pt x="26123" y="635"/>
                </a:lnTo>
                <a:lnTo>
                  <a:pt x="26250" y="635"/>
                </a:lnTo>
                <a:lnTo>
                  <a:pt x="26339" y="1358"/>
                </a:lnTo>
                <a:lnTo>
                  <a:pt x="26593" y="1409"/>
                </a:lnTo>
                <a:lnTo>
                  <a:pt x="26720" y="1193"/>
                </a:lnTo>
                <a:close/>
              </a:path>
              <a:path w="43814" h="1904">
                <a:moveTo>
                  <a:pt x="28092" y="1206"/>
                </a:moveTo>
                <a:lnTo>
                  <a:pt x="28079" y="571"/>
                </a:lnTo>
                <a:lnTo>
                  <a:pt x="27940" y="431"/>
                </a:lnTo>
                <a:lnTo>
                  <a:pt x="27825" y="1181"/>
                </a:lnTo>
                <a:lnTo>
                  <a:pt x="27698" y="1206"/>
                </a:lnTo>
                <a:lnTo>
                  <a:pt x="27597" y="698"/>
                </a:lnTo>
                <a:lnTo>
                  <a:pt x="27813" y="635"/>
                </a:lnTo>
                <a:lnTo>
                  <a:pt x="27825" y="431"/>
                </a:lnTo>
                <a:lnTo>
                  <a:pt x="27508" y="571"/>
                </a:lnTo>
                <a:lnTo>
                  <a:pt x="27470" y="444"/>
                </a:lnTo>
                <a:lnTo>
                  <a:pt x="27330" y="431"/>
                </a:lnTo>
                <a:lnTo>
                  <a:pt x="27292" y="1727"/>
                </a:lnTo>
                <a:lnTo>
                  <a:pt x="27470" y="1752"/>
                </a:lnTo>
                <a:lnTo>
                  <a:pt x="27533" y="1295"/>
                </a:lnTo>
                <a:lnTo>
                  <a:pt x="27851" y="1409"/>
                </a:lnTo>
                <a:lnTo>
                  <a:pt x="28079" y="1295"/>
                </a:lnTo>
                <a:close/>
              </a:path>
              <a:path w="43814" h="1904">
                <a:moveTo>
                  <a:pt x="28956" y="584"/>
                </a:moveTo>
                <a:lnTo>
                  <a:pt x="28867" y="431"/>
                </a:lnTo>
                <a:lnTo>
                  <a:pt x="28727" y="457"/>
                </a:lnTo>
                <a:lnTo>
                  <a:pt x="28600" y="584"/>
                </a:lnTo>
                <a:lnTo>
                  <a:pt x="28600" y="457"/>
                </a:lnTo>
                <a:lnTo>
                  <a:pt x="28422" y="444"/>
                </a:lnTo>
                <a:lnTo>
                  <a:pt x="28397" y="1384"/>
                </a:lnTo>
                <a:lnTo>
                  <a:pt x="28587" y="1397"/>
                </a:lnTo>
                <a:lnTo>
                  <a:pt x="28702" y="711"/>
                </a:lnTo>
                <a:lnTo>
                  <a:pt x="28854" y="647"/>
                </a:lnTo>
                <a:close/>
              </a:path>
              <a:path w="43814" h="1904">
                <a:moveTo>
                  <a:pt x="29857" y="1231"/>
                </a:moveTo>
                <a:lnTo>
                  <a:pt x="29832" y="609"/>
                </a:lnTo>
                <a:lnTo>
                  <a:pt x="29692" y="444"/>
                </a:lnTo>
                <a:lnTo>
                  <a:pt x="29578" y="1168"/>
                </a:lnTo>
                <a:lnTo>
                  <a:pt x="29349" y="1231"/>
                </a:lnTo>
                <a:lnTo>
                  <a:pt x="29413" y="1028"/>
                </a:lnTo>
                <a:lnTo>
                  <a:pt x="29552" y="1003"/>
                </a:lnTo>
                <a:lnTo>
                  <a:pt x="29578" y="1168"/>
                </a:lnTo>
                <a:lnTo>
                  <a:pt x="29578" y="444"/>
                </a:lnTo>
                <a:lnTo>
                  <a:pt x="29387" y="419"/>
                </a:lnTo>
                <a:lnTo>
                  <a:pt x="29121" y="508"/>
                </a:lnTo>
                <a:lnTo>
                  <a:pt x="29159" y="698"/>
                </a:lnTo>
                <a:lnTo>
                  <a:pt x="29527" y="609"/>
                </a:lnTo>
                <a:lnTo>
                  <a:pt x="29540" y="825"/>
                </a:lnTo>
                <a:lnTo>
                  <a:pt x="29375" y="825"/>
                </a:lnTo>
                <a:lnTo>
                  <a:pt x="29095" y="952"/>
                </a:lnTo>
                <a:lnTo>
                  <a:pt x="29108" y="1295"/>
                </a:lnTo>
                <a:lnTo>
                  <a:pt x="29476" y="1409"/>
                </a:lnTo>
                <a:lnTo>
                  <a:pt x="29654" y="1295"/>
                </a:lnTo>
                <a:lnTo>
                  <a:pt x="29819" y="1397"/>
                </a:lnTo>
                <a:lnTo>
                  <a:pt x="29857" y="1231"/>
                </a:lnTo>
                <a:close/>
              </a:path>
              <a:path w="43814" h="1904">
                <a:moveTo>
                  <a:pt x="30861" y="444"/>
                </a:moveTo>
                <a:lnTo>
                  <a:pt x="30556" y="444"/>
                </a:lnTo>
                <a:lnTo>
                  <a:pt x="30530" y="838"/>
                </a:lnTo>
                <a:lnTo>
                  <a:pt x="30365" y="889"/>
                </a:lnTo>
                <a:lnTo>
                  <a:pt x="30454" y="596"/>
                </a:lnTo>
                <a:lnTo>
                  <a:pt x="30530" y="838"/>
                </a:lnTo>
                <a:lnTo>
                  <a:pt x="30530" y="596"/>
                </a:lnTo>
                <a:lnTo>
                  <a:pt x="30530" y="444"/>
                </a:lnTo>
                <a:lnTo>
                  <a:pt x="30353" y="419"/>
                </a:lnTo>
                <a:lnTo>
                  <a:pt x="30213" y="457"/>
                </a:lnTo>
                <a:lnTo>
                  <a:pt x="30099" y="1689"/>
                </a:lnTo>
                <a:lnTo>
                  <a:pt x="30480" y="1752"/>
                </a:lnTo>
                <a:lnTo>
                  <a:pt x="30708" y="1689"/>
                </a:lnTo>
                <a:lnTo>
                  <a:pt x="30861" y="1358"/>
                </a:lnTo>
                <a:lnTo>
                  <a:pt x="30721" y="1206"/>
                </a:lnTo>
                <a:lnTo>
                  <a:pt x="30556" y="1193"/>
                </a:lnTo>
                <a:lnTo>
                  <a:pt x="30518" y="1371"/>
                </a:lnTo>
                <a:lnTo>
                  <a:pt x="30505" y="1536"/>
                </a:lnTo>
                <a:lnTo>
                  <a:pt x="30353" y="1587"/>
                </a:lnTo>
                <a:lnTo>
                  <a:pt x="30238" y="1447"/>
                </a:lnTo>
                <a:lnTo>
                  <a:pt x="30518" y="1371"/>
                </a:lnTo>
                <a:lnTo>
                  <a:pt x="30518" y="1193"/>
                </a:lnTo>
                <a:lnTo>
                  <a:pt x="30276" y="1168"/>
                </a:lnTo>
                <a:lnTo>
                  <a:pt x="30264" y="1028"/>
                </a:lnTo>
                <a:lnTo>
                  <a:pt x="30467" y="1066"/>
                </a:lnTo>
                <a:lnTo>
                  <a:pt x="30607" y="1028"/>
                </a:lnTo>
                <a:lnTo>
                  <a:pt x="30746" y="889"/>
                </a:lnTo>
                <a:lnTo>
                  <a:pt x="30861" y="444"/>
                </a:lnTo>
                <a:close/>
              </a:path>
              <a:path w="43814" h="1904">
                <a:moveTo>
                  <a:pt x="32435" y="635"/>
                </a:moveTo>
                <a:lnTo>
                  <a:pt x="32321" y="469"/>
                </a:lnTo>
                <a:lnTo>
                  <a:pt x="32092" y="419"/>
                </a:lnTo>
                <a:lnTo>
                  <a:pt x="31851" y="584"/>
                </a:lnTo>
                <a:lnTo>
                  <a:pt x="31508" y="419"/>
                </a:lnTo>
                <a:lnTo>
                  <a:pt x="31254" y="571"/>
                </a:lnTo>
                <a:lnTo>
                  <a:pt x="31229" y="444"/>
                </a:lnTo>
                <a:lnTo>
                  <a:pt x="31089" y="431"/>
                </a:lnTo>
                <a:lnTo>
                  <a:pt x="31051" y="1384"/>
                </a:lnTo>
                <a:lnTo>
                  <a:pt x="31254" y="1397"/>
                </a:lnTo>
                <a:lnTo>
                  <a:pt x="31369" y="698"/>
                </a:lnTo>
                <a:lnTo>
                  <a:pt x="31534" y="635"/>
                </a:lnTo>
                <a:lnTo>
                  <a:pt x="31635" y="1384"/>
                </a:lnTo>
                <a:lnTo>
                  <a:pt x="31826" y="1397"/>
                </a:lnTo>
                <a:lnTo>
                  <a:pt x="31877" y="774"/>
                </a:lnTo>
                <a:lnTo>
                  <a:pt x="32105" y="635"/>
                </a:lnTo>
                <a:lnTo>
                  <a:pt x="32207" y="1358"/>
                </a:lnTo>
                <a:lnTo>
                  <a:pt x="32410" y="1397"/>
                </a:lnTo>
                <a:lnTo>
                  <a:pt x="32435" y="635"/>
                </a:lnTo>
                <a:close/>
              </a:path>
              <a:path w="43814" h="1904">
                <a:moveTo>
                  <a:pt x="33439" y="1231"/>
                </a:moveTo>
                <a:lnTo>
                  <a:pt x="33413" y="609"/>
                </a:lnTo>
                <a:lnTo>
                  <a:pt x="33274" y="444"/>
                </a:lnTo>
                <a:lnTo>
                  <a:pt x="33159" y="1168"/>
                </a:lnTo>
                <a:lnTo>
                  <a:pt x="32931" y="1231"/>
                </a:lnTo>
                <a:lnTo>
                  <a:pt x="32956" y="1028"/>
                </a:lnTo>
                <a:lnTo>
                  <a:pt x="33134" y="990"/>
                </a:lnTo>
                <a:lnTo>
                  <a:pt x="33159" y="1168"/>
                </a:lnTo>
                <a:lnTo>
                  <a:pt x="33159" y="444"/>
                </a:lnTo>
                <a:lnTo>
                  <a:pt x="32969" y="419"/>
                </a:lnTo>
                <a:lnTo>
                  <a:pt x="32702" y="508"/>
                </a:lnTo>
                <a:lnTo>
                  <a:pt x="32727" y="698"/>
                </a:lnTo>
                <a:lnTo>
                  <a:pt x="33108" y="609"/>
                </a:lnTo>
                <a:lnTo>
                  <a:pt x="33121" y="825"/>
                </a:lnTo>
                <a:lnTo>
                  <a:pt x="32956" y="825"/>
                </a:lnTo>
                <a:lnTo>
                  <a:pt x="32677" y="952"/>
                </a:lnTo>
                <a:lnTo>
                  <a:pt x="32689" y="1295"/>
                </a:lnTo>
                <a:lnTo>
                  <a:pt x="33058" y="1409"/>
                </a:lnTo>
                <a:lnTo>
                  <a:pt x="33235" y="1295"/>
                </a:lnTo>
                <a:lnTo>
                  <a:pt x="33401" y="1397"/>
                </a:lnTo>
                <a:lnTo>
                  <a:pt x="33439" y="1231"/>
                </a:lnTo>
                <a:close/>
              </a:path>
              <a:path w="43814" h="1904">
                <a:moveTo>
                  <a:pt x="34188" y="1206"/>
                </a:moveTo>
                <a:lnTo>
                  <a:pt x="34023" y="1206"/>
                </a:lnTo>
                <a:lnTo>
                  <a:pt x="33947" y="647"/>
                </a:lnTo>
                <a:lnTo>
                  <a:pt x="34150" y="647"/>
                </a:lnTo>
                <a:lnTo>
                  <a:pt x="34175" y="457"/>
                </a:lnTo>
                <a:lnTo>
                  <a:pt x="33947" y="444"/>
                </a:lnTo>
                <a:lnTo>
                  <a:pt x="33921" y="203"/>
                </a:lnTo>
                <a:lnTo>
                  <a:pt x="33731" y="203"/>
                </a:lnTo>
                <a:lnTo>
                  <a:pt x="33705" y="444"/>
                </a:lnTo>
                <a:lnTo>
                  <a:pt x="33578" y="444"/>
                </a:lnTo>
                <a:lnTo>
                  <a:pt x="33578" y="647"/>
                </a:lnTo>
                <a:lnTo>
                  <a:pt x="33705" y="647"/>
                </a:lnTo>
                <a:lnTo>
                  <a:pt x="33820" y="1384"/>
                </a:lnTo>
                <a:lnTo>
                  <a:pt x="34086" y="1409"/>
                </a:lnTo>
                <a:lnTo>
                  <a:pt x="34188" y="1206"/>
                </a:lnTo>
                <a:close/>
              </a:path>
              <a:path w="43814" h="1904">
                <a:moveTo>
                  <a:pt x="34569" y="50"/>
                </a:moveTo>
                <a:lnTo>
                  <a:pt x="34417" y="38"/>
                </a:lnTo>
                <a:lnTo>
                  <a:pt x="34442" y="292"/>
                </a:lnTo>
                <a:lnTo>
                  <a:pt x="34569" y="50"/>
                </a:lnTo>
                <a:close/>
              </a:path>
              <a:path w="43814" h="1904">
                <a:moveTo>
                  <a:pt x="34594" y="457"/>
                </a:moveTo>
                <a:lnTo>
                  <a:pt x="34417" y="431"/>
                </a:lnTo>
                <a:lnTo>
                  <a:pt x="34366" y="1384"/>
                </a:lnTo>
                <a:lnTo>
                  <a:pt x="34556" y="1397"/>
                </a:lnTo>
                <a:lnTo>
                  <a:pt x="34594" y="457"/>
                </a:lnTo>
                <a:close/>
              </a:path>
              <a:path w="43814" h="1904">
                <a:moveTo>
                  <a:pt x="35496" y="1206"/>
                </a:moveTo>
                <a:lnTo>
                  <a:pt x="35191" y="1206"/>
                </a:lnTo>
                <a:lnTo>
                  <a:pt x="35166" y="622"/>
                </a:lnTo>
                <a:lnTo>
                  <a:pt x="35293" y="622"/>
                </a:lnTo>
                <a:lnTo>
                  <a:pt x="35458" y="711"/>
                </a:lnTo>
                <a:lnTo>
                  <a:pt x="35445" y="482"/>
                </a:lnTo>
                <a:lnTo>
                  <a:pt x="35153" y="419"/>
                </a:lnTo>
                <a:lnTo>
                  <a:pt x="34975" y="482"/>
                </a:lnTo>
                <a:lnTo>
                  <a:pt x="34798" y="1104"/>
                </a:lnTo>
                <a:lnTo>
                  <a:pt x="34912" y="1320"/>
                </a:lnTo>
                <a:lnTo>
                  <a:pt x="35280" y="1409"/>
                </a:lnTo>
                <a:lnTo>
                  <a:pt x="35445" y="1333"/>
                </a:lnTo>
                <a:lnTo>
                  <a:pt x="35496" y="1206"/>
                </a:lnTo>
                <a:close/>
              </a:path>
              <a:path w="43814" h="1904">
                <a:moveTo>
                  <a:pt x="36626" y="1231"/>
                </a:moveTo>
                <a:lnTo>
                  <a:pt x="36614" y="939"/>
                </a:lnTo>
                <a:lnTo>
                  <a:pt x="36258" y="749"/>
                </a:lnTo>
                <a:lnTo>
                  <a:pt x="36258" y="622"/>
                </a:lnTo>
                <a:lnTo>
                  <a:pt x="36398" y="584"/>
                </a:lnTo>
                <a:lnTo>
                  <a:pt x="36588" y="660"/>
                </a:lnTo>
                <a:lnTo>
                  <a:pt x="36614" y="495"/>
                </a:lnTo>
                <a:lnTo>
                  <a:pt x="36296" y="406"/>
                </a:lnTo>
                <a:lnTo>
                  <a:pt x="36156" y="444"/>
                </a:lnTo>
                <a:lnTo>
                  <a:pt x="36042" y="863"/>
                </a:lnTo>
                <a:lnTo>
                  <a:pt x="36334" y="1028"/>
                </a:lnTo>
                <a:lnTo>
                  <a:pt x="36410" y="1181"/>
                </a:lnTo>
                <a:lnTo>
                  <a:pt x="36207" y="1231"/>
                </a:lnTo>
                <a:lnTo>
                  <a:pt x="36004" y="1155"/>
                </a:lnTo>
                <a:lnTo>
                  <a:pt x="36017" y="1346"/>
                </a:lnTo>
                <a:lnTo>
                  <a:pt x="36385" y="1409"/>
                </a:lnTo>
                <a:lnTo>
                  <a:pt x="36614" y="1282"/>
                </a:lnTo>
                <a:close/>
              </a:path>
              <a:path w="43814" h="1904">
                <a:moveTo>
                  <a:pt x="37388" y="1193"/>
                </a:moveTo>
                <a:lnTo>
                  <a:pt x="37198" y="1193"/>
                </a:lnTo>
                <a:lnTo>
                  <a:pt x="37160" y="635"/>
                </a:lnTo>
                <a:lnTo>
                  <a:pt x="37376" y="635"/>
                </a:lnTo>
                <a:lnTo>
                  <a:pt x="37363" y="444"/>
                </a:lnTo>
                <a:lnTo>
                  <a:pt x="37160" y="431"/>
                </a:lnTo>
                <a:lnTo>
                  <a:pt x="37134" y="203"/>
                </a:lnTo>
                <a:lnTo>
                  <a:pt x="37007" y="190"/>
                </a:lnTo>
                <a:lnTo>
                  <a:pt x="36906" y="431"/>
                </a:lnTo>
                <a:lnTo>
                  <a:pt x="36779" y="635"/>
                </a:lnTo>
                <a:lnTo>
                  <a:pt x="36906" y="635"/>
                </a:lnTo>
                <a:lnTo>
                  <a:pt x="36995" y="1358"/>
                </a:lnTo>
                <a:lnTo>
                  <a:pt x="37249" y="1409"/>
                </a:lnTo>
                <a:lnTo>
                  <a:pt x="37388" y="1193"/>
                </a:lnTo>
                <a:close/>
              </a:path>
              <a:path w="43814" h="1904">
                <a:moveTo>
                  <a:pt x="38404" y="1193"/>
                </a:moveTo>
                <a:lnTo>
                  <a:pt x="38379" y="444"/>
                </a:lnTo>
                <a:lnTo>
                  <a:pt x="38188" y="431"/>
                </a:lnTo>
                <a:lnTo>
                  <a:pt x="38125" y="1079"/>
                </a:lnTo>
                <a:lnTo>
                  <a:pt x="37909" y="1193"/>
                </a:lnTo>
                <a:lnTo>
                  <a:pt x="37807" y="457"/>
                </a:lnTo>
                <a:lnTo>
                  <a:pt x="37592" y="431"/>
                </a:lnTo>
                <a:lnTo>
                  <a:pt x="37604" y="1257"/>
                </a:lnTo>
                <a:lnTo>
                  <a:pt x="37934" y="1409"/>
                </a:lnTo>
                <a:lnTo>
                  <a:pt x="38188" y="1257"/>
                </a:lnTo>
                <a:lnTo>
                  <a:pt x="38201" y="1384"/>
                </a:lnTo>
                <a:lnTo>
                  <a:pt x="38366" y="1397"/>
                </a:lnTo>
                <a:lnTo>
                  <a:pt x="38404" y="1257"/>
                </a:lnTo>
                <a:close/>
              </a:path>
              <a:path w="43814" h="1904">
                <a:moveTo>
                  <a:pt x="39497" y="38"/>
                </a:moveTo>
                <a:lnTo>
                  <a:pt x="39255" y="25"/>
                </a:lnTo>
                <a:lnTo>
                  <a:pt x="39179" y="1143"/>
                </a:lnTo>
                <a:lnTo>
                  <a:pt x="38976" y="1193"/>
                </a:lnTo>
                <a:lnTo>
                  <a:pt x="39077" y="622"/>
                </a:lnTo>
                <a:lnTo>
                  <a:pt x="39179" y="1143"/>
                </a:lnTo>
                <a:lnTo>
                  <a:pt x="39179" y="622"/>
                </a:lnTo>
                <a:lnTo>
                  <a:pt x="39128" y="469"/>
                </a:lnTo>
                <a:lnTo>
                  <a:pt x="38925" y="406"/>
                </a:lnTo>
                <a:lnTo>
                  <a:pt x="38773" y="469"/>
                </a:lnTo>
                <a:lnTo>
                  <a:pt x="38684" y="1257"/>
                </a:lnTo>
                <a:lnTo>
                  <a:pt x="38849" y="1397"/>
                </a:lnTo>
                <a:lnTo>
                  <a:pt x="39039" y="1409"/>
                </a:lnTo>
                <a:lnTo>
                  <a:pt x="39281" y="1257"/>
                </a:lnTo>
                <a:lnTo>
                  <a:pt x="39458" y="1397"/>
                </a:lnTo>
                <a:lnTo>
                  <a:pt x="39497" y="1257"/>
                </a:lnTo>
                <a:lnTo>
                  <a:pt x="39497" y="38"/>
                </a:lnTo>
                <a:close/>
              </a:path>
              <a:path w="43814" h="1904">
                <a:moveTo>
                  <a:pt x="39954" y="50"/>
                </a:moveTo>
                <a:lnTo>
                  <a:pt x="39814" y="38"/>
                </a:lnTo>
                <a:lnTo>
                  <a:pt x="39751" y="279"/>
                </a:lnTo>
                <a:lnTo>
                  <a:pt x="39916" y="304"/>
                </a:lnTo>
                <a:lnTo>
                  <a:pt x="39954" y="50"/>
                </a:lnTo>
                <a:close/>
              </a:path>
              <a:path w="43814" h="1904">
                <a:moveTo>
                  <a:pt x="39992" y="457"/>
                </a:moveTo>
                <a:lnTo>
                  <a:pt x="39789" y="431"/>
                </a:lnTo>
                <a:lnTo>
                  <a:pt x="39751" y="1371"/>
                </a:lnTo>
                <a:lnTo>
                  <a:pt x="39954" y="1397"/>
                </a:lnTo>
                <a:lnTo>
                  <a:pt x="39992" y="457"/>
                </a:lnTo>
                <a:close/>
              </a:path>
              <a:path w="43814" h="1904">
                <a:moveTo>
                  <a:pt x="41059" y="812"/>
                </a:moveTo>
                <a:lnTo>
                  <a:pt x="40982" y="584"/>
                </a:lnTo>
                <a:lnTo>
                  <a:pt x="40817" y="444"/>
                </a:lnTo>
                <a:lnTo>
                  <a:pt x="40817" y="812"/>
                </a:lnTo>
                <a:lnTo>
                  <a:pt x="40449" y="812"/>
                </a:lnTo>
                <a:lnTo>
                  <a:pt x="40513" y="635"/>
                </a:lnTo>
                <a:lnTo>
                  <a:pt x="40703" y="584"/>
                </a:lnTo>
                <a:lnTo>
                  <a:pt x="40817" y="812"/>
                </a:lnTo>
                <a:lnTo>
                  <a:pt x="40817" y="444"/>
                </a:lnTo>
                <a:lnTo>
                  <a:pt x="40576" y="406"/>
                </a:lnTo>
                <a:lnTo>
                  <a:pt x="40347" y="508"/>
                </a:lnTo>
                <a:lnTo>
                  <a:pt x="40347" y="1333"/>
                </a:lnTo>
                <a:lnTo>
                  <a:pt x="40754" y="1409"/>
                </a:lnTo>
                <a:lnTo>
                  <a:pt x="40881" y="1384"/>
                </a:lnTo>
                <a:lnTo>
                  <a:pt x="41021" y="1219"/>
                </a:lnTo>
                <a:lnTo>
                  <a:pt x="40614" y="1219"/>
                </a:lnTo>
                <a:lnTo>
                  <a:pt x="40449" y="977"/>
                </a:lnTo>
                <a:lnTo>
                  <a:pt x="41008" y="977"/>
                </a:lnTo>
                <a:lnTo>
                  <a:pt x="41059" y="812"/>
                </a:lnTo>
                <a:close/>
              </a:path>
              <a:path w="43814" h="1904">
                <a:moveTo>
                  <a:pt x="41846" y="965"/>
                </a:moveTo>
                <a:lnTo>
                  <a:pt x="41465" y="749"/>
                </a:lnTo>
                <a:lnTo>
                  <a:pt x="41465" y="622"/>
                </a:lnTo>
                <a:lnTo>
                  <a:pt x="41605" y="584"/>
                </a:lnTo>
                <a:lnTo>
                  <a:pt x="41795" y="660"/>
                </a:lnTo>
                <a:lnTo>
                  <a:pt x="41821" y="495"/>
                </a:lnTo>
                <a:lnTo>
                  <a:pt x="41503" y="406"/>
                </a:lnTo>
                <a:lnTo>
                  <a:pt x="41363" y="444"/>
                </a:lnTo>
                <a:lnTo>
                  <a:pt x="41249" y="863"/>
                </a:lnTo>
                <a:lnTo>
                  <a:pt x="41541" y="1028"/>
                </a:lnTo>
                <a:lnTo>
                  <a:pt x="41617" y="1181"/>
                </a:lnTo>
                <a:lnTo>
                  <a:pt x="41414" y="1231"/>
                </a:lnTo>
                <a:lnTo>
                  <a:pt x="41224" y="1143"/>
                </a:lnTo>
                <a:lnTo>
                  <a:pt x="41224" y="1346"/>
                </a:lnTo>
                <a:lnTo>
                  <a:pt x="41592" y="1409"/>
                </a:lnTo>
                <a:lnTo>
                  <a:pt x="41783" y="1308"/>
                </a:lnTo>
                <a:lnTo>
                  <a:pt x="41846" y="965"/>
                </a:lnTo>
                <a:close/>
              </a:path>
              <a:path w="43814" h="1904">
                <a:moveTo>
                  <a:pt x="42646" y="457"/>
                </a:moveTo>
                <a:lnTo>
                  <a:pt x="42468" y="431"/>
                </a:lnTo>
                <a:lnTo>
                  <a:pt x="42405" y="1371"/>
                </a:lnTo>
                <a:lnTo>
                  <a:pt x="42621" y="1397"/>
                </a:lnTo>
                <a:lnTo>
                  <a:pt x="42646" y="457"/>
                </a:lnTo>
                <a:close/>
              </a:path>
              <a:path w="43814" h="1904">
                <a:moveTo>
                  <a:pt x="42646" y="50"/>
                </a:moveTo>
                <a:lnTo>
                  <a:pt x="42494" y="38"/>
                </a:lnTo>
                <a:lnTo>
                  <a:pt x="42430" y="279"/>
                </a:lnTo>
                <a:lnTo>
                  <a:pt x="42608" y="304"/>
                </a:lnTo>
                <a:lnTo>
                  <a:pt x="42646" y="50"/>
                </a:lnTo>
                <a:close/>
              </a:path>
              <a:path w="43814" h="1904">
                <a:moveTo>
                  <a:pt x="43713" y="635"/>
                </a:moveTo>
                <a:lnTo>
                  <a:pt x="43561" y="444"/>
                </a:lnTo>
                <a:lnTo>
                  <a:pt x="43345" y="419"/>
                </a:lnTo>
                <a:lnTo>
                  <a:pt x="43091" y="571"/>
                </a:lnTo>
                <a:lnTo>
                  <a:pt x="43053" y="444"/>
                </a:lnTo>
                <a:lnTo>
                  <a:pt x="42887" y="1384"/>
                </a:lnTo>
                <a:lnTo>
                  <a:pt x="43103" y="1397"/>
                </a:lnTo>
                <a:lnTo>
                  <a:pt x="43268" y="647"/>
                </a:lnTo>
                <a:lnTo>
                  <a:pt x="43484" y="1384"/>
                </a:lnTo>
                <a:lnTo>
                  <a:pt x="43688" y="1397"/>
                </a:lnTo>
                <a:lnTo>
                  <a:pt x="43713" y="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7522" y="5367502"/>
            <a:ext cx="46990" cy="1905"/>
          </a:xfrm>
          <a:custGeom>
            <a:avLst/>
            <a:gdLst/>
            <a:ahLst/>
            <a:cxnLst/>
            <a:rect l="l" t="t" r="r" b="b"/>
            <a:pathLst>
              <a:path w="46989" h="1904">
                <a:moveTo>
                  <a:pt x="711" y="1193"/>
                </a:moveTo>
                <a:lnTo>
                  <a:pt x="381" y="1193"/>
                </a:lnTo>
                <a:lnTo>
                  <a:pt x="266" y="1003"/>
                </a:lnTo>
                <a:lnTo>
                  <a:pt x="381" y="609"/>
                </a:lnTo>
                <a:lnTo>
                  <a:pt x="508" y="609"/>
                </a:lnTo>
                <a:lnTo>
                  <a:pt x="685" y="698"/>
                </a:lnTo>
                <a:lnTo>
                  <a:pt x="698" y="508"/>
                </a:lnTo>
                <a:lnTo>
                  <a:pt x="368" y="406"/>
                </a:lnTo>
                <a:lnTo>
                  <a:pt x="203" y="457"/>
                </a:lnTo>
                <a:lnTo>
                  <a:pt x="0" y="1092"/>
                </a:lnTo>
                <a:lnTo>
                  <a:pt x="127" y="1320"/>
                </a:lnTo>
                <a:lnTo>
                  <a:pt x="279" y="1397"/>
                </a:lnTo>
                <a:lnTo>
                  <a:pt x="444" y="1409"/>
                </a:lnTo>
                <a:lnTo>
                  <a:pt x="711" y="1282"/>
                </a:lnTo>
                <a:close/>
              </a:path>
              <a:path w="46989" h="1904">
                <a:moveTo>
                  <a:pt x="1739" y="1371"/>
                </a:moveTo>
                <a:lnTo>
                  <a:pt x="1714" y="622"/>
                </a:lnTo>
                <a:lnTo>
                  <a:pt x="1574" y="431"/>
                </a:lnTo>
                <a:lnTo>
                  <a:pt x="1371" y="406"/>
                </a:lnTo>
                <a:lnTo>
                  <a:pt x="1143" y="533"/>
                </a:lnTo>
                <a:lnTo>
                  <a:pt x="1143" y="25"/>
                </a:lnTo>
                <a:lnTo>
                  <a:pt x="952" y="0"/>
                </a:lnTo>
                <a:lnTo>
                  <a:pt x="1003" y="1371"/>
                </a:lnTo>
                <a:lnTo>
                  <a:pt x="1143" y="1371"/>
                </a:lnTo>
                <a:lnTo>
                  <a:pt x="1282" y="635"/>
                </a:lnTo>
                <a:lnTo>
                  <a:pt x="1498" y="1371"/>
                </a:lnTo>
                <a:lnTo>
                  <a:pt x="1714" y="1384"/>
                </a:lnTo>
                <a:close/>
              </a:path>
              <a:path w="46989" h="1904">
                <a:moveTo>
                  <a:pt x="2743" y="1244"/>
                </a:moveTo>
                <a:lnTo>
                  <a:pt x="2717" y="609"/>
                </a:lnTo>
                <a:lnTo>
                  <a:pt x="2628" y="469"/>
                </a:lnTo>
                <a:lnTo>
                  <a:pt x="2413" y="444"/>
                </a:lnTo>
                <a:lnTo>
                  <a:pt x="2413" y="1219"/>
                </a:lnTo>
                <a:lnTo>
                  <a:pt x="2273" y="1244"/>
                </a:lnTo>
                <a:lnTo>
                  <a:pt x="2260" y="1028"/>
                </a:lnTo>
                <a:lnTo>
                  <a:pt x="2400" y="1003"/>
                </a:lnTo>
                <a:lnTo>
                  <a:pt x="2413" y="1219"/>
                </a:lnTo>
                <a:lnTo>
                  <a:pt x="2413" y="444"/>
                </a:lnTo>
                <a:lnTo>
                  <a:pt x="2286" y="419"/>
                </a:lnTo>
                <a:lnTo>
                  <a:pt x="2108" y="469"/>
                </a:lnTo>
                <a:lnTo>
                  <a:pt x="2019" y="698"/>
                </a:lnTo>
                <a:lnTo>
                  <a:pt x="2387" y="609"/>
                </a:lnTo>
                <a:lnTo>
                  <a:pt x="2387" y="825"/>
                </a:lnTo>
                <a:lnTo>
                  <a:pt x="2095" y="876"/>
                </a:lnTo>
                <a:lnTo>
                  <a:pt x="2044" y="1358"/>
                </a:lnTo>
                <a:lnTo>
                  <a:pt x="2324" y="1422"/>
                </a:lnTo>
                <a:lnTo>
                  <a:pt x="2540" y="1295"/>
                </a:lnTo>
                <a:lnTo>
                  <a:pt x="2717" y="1397"/>
                </a:lnTo>
                <a:lnTo>
                  <a:pt x="2743" y="1244"/>
                </a:lnTo>
                <a:close/>
              </a:path>
              <a:path w="46989" h="1904">
                <a:moveTo>
                  <a:pt x="3238" y="25"/>
                </a:moveTo>
                <a:lnTo>
                  <a:pt x="3048" y="0"/>
                </a:lnTo>
                <a:lnTo>
                  <a:pt x="3098" y="1371"/>
                </a:lnTo>
                <a:lnTo>
                  <a:pt x="3238" y="1371"/>
                </a:lnTo>
                <a:lnTo>
                  <a:pt x="3238" y="25"/>
                </a:lnTo>
                <a:close/>
              </a:path>
              <a:path w="46989" h="1904">
                <a:moveTo>
                  <a:pt x="3721" y="25"/>
                </a:moveTo>
                <a:lnTo>
                  <a:pt x="3530" y="0"/>
                </a:lnTo>
                <a:lnTo>
                  <a:pt x="3479" y="1358"/>
                </a:lnTo>
                <a:lnTo>
                  <a:pt x="3695" y="1384"/>
                </a:lnTo>
                <a:lnTo>
                  <a:pt x="3721" y="25"/>
                </a:lnTo>
                <a:close/>
              </a:path>
              <a:path w="46989" h="1904">
                <a:moveTo>
                  <a:pt x="4800" y="812"/>
                </a:moveTo>
                <a:lnTo>
                  <a:pt x="4737" y="584"/>
                </a:lnTo>
                <a:lnTo>
                  <a:pt x="4572" y="431"/>
                </a:lnTo>
                <a:lnTo>
                  <a:pt x="4559" y="584"/>
                </a:lnTo>
                <a:lnTo>
                  <a:pt x="4559" y="812"/>
                </a:lnTo>
                <a:lnTo>
                  <a:pt x="4178" y="812"/>
                </a:lnTo>
                <a:lnTo>
                  <a:pt x="4241" y="622"/>
                </a:lnTo>
                <a:lnTo>
                  <a:pt x="4432" y="584"/>
                </a:lnTo>
                <a:lnTo>
                  <a:pt x="4559" y="812"/>
                </a:lnTo>
                <a:lnTo>
                  <a:pt x="4559" y="584"/>
                </a:lnTo>
                <a:lnTo>
                  <a:pt x="4559" y="431"/>
                </a:lnTo>
                <a:lnTo>
                  <a:pt x="4305" y="406"/>
                </a:lnTo>
                <a:lnTo>
                  <a:pt x="4140" y="457"/>
                </a:lnTo>
                <a:lnTo>
                  <a:pt x="4025" y="1219"/>
                </a:lnTo>
                <a:lnTo>
                  <a:pt x="4140" y="1358"/>
                </a:lnTo>
                <a:lnTo>
                  <a:pt x="4445" y="1409"/>
                </a:lnTo>
                <a:lnTo>
                  <a:pt x="4749" y="1320"/>
                </a:lnTo>
                <a:lnTo>
                  <a:pt x="4699" y="1155"/>
                </a:lnTo>
                <a:lnTo>
                  <a:pt x="4381" y="1219"/>
                </a:lnTo>
                <a:lnTo>
                  <a:pt x="4254" y="1168"/>
                </a:lnTo>
                <a:lnTo>
                  <a:pt x="4178" y="965"/>
                </a:lnTo>
                <a:lnTo>
                  <a:pt x="4762" y="965"/>
                </a:lnTo>
                <a:lnTo>
                  <a:pt x="4800" y="812"/>
                </a:lnTo>
                <a:close/>
              </a:path>
              <a:path w="46989" h="1904">
                <a:moveTo>
                  <a:pt x="5816" y="622"/>
                </a:moveTo>
                <a:lnTo>
                  <a:pt x="5676" y="444"/>
                </a:lnTo>
                <a:lnTo>
                  <a:pt x="5461" y="406"/>
                </a:lnTo>
                <a:lnTo>
                  <a:pt x="5207" y="558"/>
                </a:lnTo>
                <a:lnTo>
                  <a:pt x="5054" y="419"/>
                </a:lnTo>
                <a:lnTo>
                  <a:pt x="4991" y="1358"/>
                </a:lnTo>
                <a:lnTo>
                  <a:pt x="5207" y="1384"/>
                </a:lnTo>
                <a:lnTo>
                  <a:pt x="5270" y="736"/>
                </a:lnTo>
                <a:lnTo>
                  <a:pt x="5486" y="622"/>
                </a:lnTo>
                <a:lnTo>
                  <a:pt x="5613" y="1371"/>
                </a:lnTo>
                <a:lnTo>
                  <a:pt x="5803" y="1384"/>
                </a:lnTo>
                <a:lnTo>
                  <a:pt x="5816" y="622"/>
                </a:lnTo>
                <a:close/>
              </a:path>
              <a:path w="46989" h="1904">
                <a:moveTo>
                  <a:pt x="6870" y="431"/>
                </a:moveTo>
                <a:lnTo>
                  <a:pt x="6565" y="431"/>
                </a:lnTo>
                <a:lnTo>
                  <a:pt x="6464" y="838"/>
                </a:lnTo>
                <a:lnTo>
                  <a:pt x="6337" y="876"/>
                </a:lnTo>
                <a:lnTo>
                  <a:pt x="6299" y="622"/>
                </a:lnTo>
                <a:lnTo>
                  <a:pt x="6464" y="584"/>
                </a:lnTo>
                <a:lnTo>
                  <a:pt x="6464" y="419"/>
                </a:lnTo>
                <a:lnTo>
                  <a:pt x="6146" y="495"/>
                </a:lnTo>
                <a:lnTo>
                  <a:pt x="6045" y="1625"/>
                </a:lnTo>
                <a:lnTo>
                  <a:pt x="6553" y="1739"/>
                </a:lnTo>
                <a:lnTo>
                  <a:pt x="6794" y="1625"/>
                </a:lnTo>
                <a:lnTo>
                  <a:pt x="6769" y="1219"/>
                </a:lnTo>
                <a:lnTo>
                  <a:pt x="6565" y="1193"/>
                </a:lnTo>
                <a:lnTo>
                  <a:pt x="6565" y="1549"/>
                </a:lnTo>
                <a:lnTo>
                  <a:pt x="6362" y="1574"/>
                </a:lnTo>
                <a:lnTo>
                  <a:pt x="6235" y="1435"/>
                </a:lnTo>
                <a:lnTo>
                  <a:pt x="6527" y="1346"/>
                </a:lnTo>
                <a:lnTo>
                  <a:pt x="6565" y="1549"/>
                </a:lnTo>
                <a:lnTo>
                  <a:pt x="6565" y="1193"/>
                </a:lnTo>
                <a:lnTo>
                  <a:pt x="6286" y="1155"/>
                </a:lnTo>
                <a:lnTo>
                  <a:pt x="6286" y="1028"/>
                </a:lnTo>
                <a:lnTo>
                  <a:pt x="6527" y="1054"/>
                </a:lnTo>
                <a:lnTo>
                  <a:pt x="6743" y="876"/>
                </a:lnTo>
                <a:lnTo>
                  <a:pt x="6870" y="431"/>
                </a:lnTo>
                <a:close/>
              </a:path>
              <a:path w="46989" h="1904">
                <a:moveTo>
                  <a:pt x="7277" y="38"/>
                </a:moveTo>
                <a:lnTo>
                  <a:pt x="7086" y="38"/>
                </a:lnTo>
                <a:lnTo>
                  <a:pt x="7048" y="254"/>
                </a:lnTo>
                <a:lnTo>
                  <a:pt x="7239" y="292"/>
                </a:lnTo>
                <a:lnTo>
                  <a:pt x="7277" y="38"/>
                </a:lnTo>
                <a:close/>
              </a:path>
              <a:path w="46989" h="1904">
                <a:moveTo>
                  <a:pt x="7315" y="1358"/>
                </a:moveTo>
                <a:lnTo>
                  <a:pt x="7302" y="457"/>
                </a:lnTo>
                <a:lnTo>
                  <a:pt x="7124" y="419"/>
                </a:lnTo>
                <a:lnTo>
                  <a:pt x="7162" y="1371"/>
                </a:lnTo>
                <a:lnTo>
                  <a:pt x="7315" y="1358"/>
                </a:lnTo>
                <a:close/>
              </a:path>
              <a:path w="46989" h="1904">
                <a:moveTo>
                  <a:pt x="8369" y="622"/>
                </a:moveTo>
                <a:lnTo>
                  <a:pt x="8229" y="444"/>
                </a:lnTo>
                <a:lnTo>
                  <a:pt x="8013" y="406"/>
                </a:lnTo>
                <a:lnTo>
                  <a:pt x="7759" y="558"/>
                </a:lnTo>
                <a:lnTo>
                  <a:pt x="7683" y="431"/>
                </a:lnTo>
                <a:lnTo>
                  <a:pt x="7543" y="1358"/>
                </a:lnTo>
                <a:lnTo>
                  <a:pt x="7759" y="1384"/>
                </a:lnTo>
                <a:lnTo>
                  <a:pt x="7874" y="685"/>
                </a:lnTo>
                <a:lnTo>
                  <a:pt x="8039" y="622"/>
                </a:lnTo>
                <a:lnTo>
                  <a:pt x="8166" y="1371"/>
                </a:lnTo>
                <a:lnTo>
                  <a:pt x="8356" y="1384"/>
                </a:lnTo>
                <a:lnTo>
                  <a:pt x="8369" y="622"/>
                </a:lnTo>
                <a:close/>
              </a:path>
              <a:path w="46989" h="1904">
                <a:moveTo>
                  <a:pt x="9436" y="444"/>
                </a:moveTo>
                <a:lnTo>
                  <a:pt x="9055" y="419"/>
                </a:lnTo>
                <a:lnTo>
                  <a:pt x="9055" y="825"/>
                </a:lnTo>
                <a:lnTo>
                  <a:pt x="8890" y="876"/>
                </a:lnTo>
                <a:lnTo>
                  <a:pt x="8864" y="622"/>
                </a:lnTo>
                <a:lnTo>
                  <a:pt x="9017" y="584"/>
                </a:lnTo>
                <a:lnTo>
                  <a:pt x="9055" y="825"/>
                </a:lnTo>
                <a:lnTo>
                  <a:pt x="9055" y="419"/>
                </a:lnTo>
                <a:lnTo>
                  <a:pt x="8915" y="406"/>
                </a:lnTo>
                <a:lnTo>
                  <a:pt x="8775" y="444"/>
                </a:lnTo>
                <a:lnTo>
                  <a:pt x="8572" y="1574"/>
                </a:lnTo>
                <a:lnTo>
                  <a:pt x="8674" y="1701"/>
                </a:lnTo>
                <a:lnTo>
                  <a:pt x="9118" y="1739"/>
                </a:lnTo>
                <a:lnTo>
                  <a:pt x="9359" y="1625"/>
                </a:lnTo>
                <a:lnTo>
                  <a:pt x="9321" y="1219"/>
                </a:lnTo>
                <a:lnTo>
                  <a:pt x="9105" y="1193"/>
                </a:lnTo>
                <a:lnTo>
                  <a:pt x="9105" y="1549"/>
                </a:lnTo>
                <a:lnTo>
                  <a:pt x="8915" y="1574"/>
                </a:lnTo>
                <a:lnTo>
                  <a:pt x="8851" y="1346"/>
                </a:lnTo>
                <a:lnTo>
                  <a:pt x="9093" y="1346"/>
                </a:lnTo>
                <a:lnTo>
                  <a:pt x="9105" y="1549"/>
                </a:lnTo>
                <a:lnTo>
                  <a:pt x="9105" y="1193"/>
                </a:lnTo>
                <a:lnTo>
                  <a:pt x="8839" y="1155"/>
                </a:lnTo>
                <a:lnTo>
                  <a:pt x="8851" y="1028"/>
                </a:lnTo>
                <a:lnTo>
                  <a:pt x="9080" y="1054"/>
                </a:lnTo>
                <a:lnTo>
                  <a:pt x="9321" y="876"/>
                </a:lnTo>
                <a:lnTo>
                  <a:pt x="9436" y="444"/>
                </a:lnTo>
                <a:close/>
              </a:path>
              <a:path w="46989" h="1904">
                <a:moveTo>
                  <a:pt x="10858" y="1168"/>
                </a:moveTo>
                <a:lnTo>
                  <a:pt x="10820" y="558"/>
                </a:lnTo>
                <a:lnTo>
                  <a:pt x="10668" y="419"/>
                </a:lnTo>
                <a:lnTo>
                  <a:pt x="10553" y="1168"/>
                </a:lnTo>
                <a:lnTo>
                  <a:pt x="10388" y="1168"/>
                </a:lnTo>
                <a:lnTo>
                  <a:pt x="10363" y="673"/>
                </a:lnTo>
                <a:lnTo>
                  <a:pt x="10515" y="609"/>
                </a:lnTo>
                <a:lnTo>
                  <a:pt x="10553" y="1168"/>
                </a:lnTo>
                <a:lnTo>
                  <a:pt x="10553" y="609"/>
                </a:lnTo>
                <a:lnTo>
                  <a:pt x="10553" y="419"/>
                </a:lnTo>
                <a:lnTo>
                  <a:pt x="10236" y="558"/>
                </a:lnTo>
                <a:lnTo>
                  <a:pt x="10198" y="431"/>
                </a:lnTo>
                <a:lnTo>
                  <a:pt x="10058" y="419"/>
                </a:lnTo>
                <a:lnTo>
                  <a:pt x="10020" y="1714"/>
                </a:lnTo>
                <a:lnTo>
                  <a:pt x="10210" y="1739"/>
                </a:lnTo>
                <a:lnTo>
                  <a:pt x="10274" y="1282"/>
                </a:lnTo>
                <a:lnTo>
                  <a:pt x="10591" y="1397"/>
                </a:lnTo>
                <a:lnTo>
                  <a:pt x="10744" y="1346"/>
                </a:lnTo>
                <a:lnTo>
                  <a:pt x="10858" y="1168"/>
                </a:lnTo>
                <a:close/>
              </a:path>
              <a:path w="46989" h="1904">
                <a:moveTo>
                  <a:pt x="11861" y="1206"/>
                </a:moveTo>
                <a:lnTo>
                  <a:pt x="11734" y="431"/>
                </a:lnTo>
                <a:lnTo>
                  <a:pt x="11645" y="1168"/>
                </a:lnTo>
                <a:lnTo>
                  <a:pt x="11480" y="1206"/>
                </a:lnTo>
                <a:lnTo>
                  <a:pt x="11480" y="622"/>
                </a:lnTo>
                <a:lnTo>
                  <a:pt x="11645" y="1168"/>
                </a:lnTo>
                <a:lnTo>
                  <a:pt x="11645" y="622"/>
                </a:lnTo>
                <a:lnTo>
                  <a:pt x="11645" y="431"/>
                </a:lnTo>
                <a:lnTo>
                  <a:pt x="11455" y="406"/>
                </a:lnTo>
                <a:lnTo>
                  <a:pt x="11264" y="482"/>
                </a:lnTo>
                <a:lnTo>
                  <a:pt x="11125" y="584"/>
                </a:lnTo>
                <a:lnTo>
                  <a:pt x="11125" y="1168"/>
                </a:lnTo>
                <a:lnTo>
                  <a:pt x="11226" y="1308"/>
                </a:lnTo>
                <a:lnTo>
                  <a:pt x="11595" y="1397"/>
                </a:lnTo>
                <a:lnTo>
                  <a:pt x="11836" y="1308"/>
                </a:lnTo>
                <a:close/>
              </a:path>
              <a:path w="46989" h="1904">
                <a:moveTo>
                  <a:pt x="13004" y="1168"/>
                </a:moveTo>
                <a:lnTo>
                  <a:pt x="12979" y="558"/>
                </a:lnTo>
                <a:lnTo>
                  <a:pt x="12839" y="419"/>
                </a:lnTo>
                <a:lnTo>
                  <a:pt x="12712" y="419"/>
                </a:lnTo>
                <a:lnTo>
                  <a:pt x="12712" y="1168"/>
                </a:lnTo>
                <a:lnTo>
                  <a:pt x="12496" y="1104"/>
                </a:lnTo>
                <a:lnTo>
                  <a:pt x="12573" y="660"/>
                </a:lnTo>
                <a:lnTo>
                  <a:pt x="12712" y="1168"/>
                </a:lnTo>
                <a:lnTo>
                  <a:pt x="12712" y="419"/>
                </a:lnTo>
                <a:lnTo>
                  <a:pt x="12395" y="558"/>
                </a:lnTo>
                <a:lnTo>
                  <a:pt x="12230" y="419"/>
                </a:lnTo>
                <a:lnTo>
                  <a:pt x="12179" y="1701"/>
                </a:lnTo>
                <a:lnTo>
                  <a:pt x="12369" y="1739"/>
                </a:lnTo>
                <a:lnTo>
                  <a:pt x="12433" y="1282"/>
                </a:lnTo>
                <a:lnTo>
                  <a:pt x="12750" y="1397"/>
                </a:lnTo>
                <a:lnTo>
                  <a:pt x="12903" y="1346"/>
                </a:lnTo>
                <a:lnTo>
                  <a:pt x="13004" y="1168"/>
                </a:lnTo>
                <a:close/>
              </a:path>
              <a:path w="46989" h="1904">
                <a:moveTo>
                  <a:pt x="14109" y="1193"/>
                </a:moveTo>
                <a:lnTo>
                  <a:pt x="14097" y="457"/>
                </a:lnTo>
                <a:lnTo>
                  <a:pt x="13906" y="431"/>
                </a:lnTo>
                <a:lnTo>
                  <a:pt x="13754" y="1168"/>
                </a:lnTo>
                <a:lnTo>
                  <a:pt x="13614" y="1193"/>
                </a:lnTo>
                <a:lnTo>
                  <a:pt x="13500" y="444"/>
                </a:lnTo>
                <a:lnTo>
                  <a:pt x="13309" y="431"/>
                </a:lnTo>
                <a:lnTo>
                  <a:pt x="13309" y="1257"/>
                </a:lnTo>
                <a:lnTo>
                  <a:pt x="13639" y="1409"/>
                </a:lnTo>
                <a:lnTo>
                  <a:pt x="13893" y="1257"/>
                </a:lnTo>
                <a:lnTo>
                  <a:pt x="13982" y="1384"/>
                </a:lnTo>
                <a:lnTo>
                  <a:pt x="14109" y="1371"/>
                </a:lnTo>
                <a:lnTo>
                  <a:pt x="14109" y="1193"/>
                </a:lnTo>
                <a:close/>
              </a:path>
              <a:path w="46989" h="1904">
                <a:moveTo>
                  <a:pt x="14579" y="12"/>
                </a:moveTo>
                <a:lnTo>
                  <a:pt x="14389" y="0"/>
                </a:lnTo>
                <a:lnTo>
                  <a:pt x="14351" y="1358"/>
                </a:lnTo>
                <a:lnTo>
                  <a:pt x="14554" y="1384"/>
                </a:lnTo>
                <a:lnTo>
                  <a:pt x="14579" y="12"/>
                </a:lnTo>
                <a:close/>
              </a:path>
              <a:path w="46989" h="1904">
                <a:moveTo>
                  <a:pt x="15582" y="1231"/>
                </a:moveTo>
                <a:lnTo>
                  <a:pt x="15557" y="609"/>
                </a:lnTo>
                <a:lnTo>
                  <a:pt x="15417" y="444"/>
                </a:lnTo>
                <a:lnTo>
                  <a:pt x="15316" y="1028"/>
                </a:lnTo>
                <a:lnTo>
                  <a:pt x="15214" y="1231"/>
                </a:lnTo>
                <a:lnTo>
                  <a:pt x="15074" y="1231"/>
                </a:lnTo>
                <a:lnTo>
                  <a:pt x="15100" y="1028"/>
                </a:lnTo>
                <a:lnTo>
                  <a:pt x="15303" y="990"/>
                </a:lnTo>
                <a:lnTo>
                  <a:pt x="15316" y="444"/>
                </a:lnTo>
                <a:lnTo>
                  <a:pt x="15074" y="419"/>
                </a:lnTo>
                <a:lnTo>
                  <a:pt x="14846" y="508"/>
                </a:lnTo>
                <a:lnTo>
                  <a:pt x="14871" y="698"/>
                </a:lnTo>
                <a:lnTo>
                  <a:pt x="15252" y="609"/>
                </a:lnTo>
                <a:lnTo>
                  <a:pt x="15278" y="825"/>
                </a:lnTo>
                <a:lnTo>
                  <a:pt x="15100" y="825"/>
                </a:lnTo>
                <a:lnTo>
                  <a:pt x="14820" y="952"/>
                </a:lnTo>
                <a:lnTo>
                  <a:pt x="14859" y="1295"/>
                </a:lnTo>
                <a:lnTo>
                  <a:pt x="15151" y="1409"/>
                </a:lnTo>
                <a:lnTo>
                  <a:pt x="15379" y="1295"/>
                </a:lnTo>
                <a:lnTo>
                  <a:pt x="15544" y="1397"/>
                </a:lnTo>
                <a:lnTo>
                  <a:pt x="15582" y="1231"/>
                </a:lnTo>
                <a:close/>
              </a:path>
              <a:path w="46989" h="1904">
                <a:moveTo>
                  <a:pt x="16344" y="1193"/>
                </a:moveTo>
                <a:lnTo>
                  <a:pt x="16179" y="1193"/>
                </a:lnTo>
                <a:lnTo>
                  <a:pt x="16103" y="622"/>
                </a:lnTo>
                <a:lnTo>
                  <a:pt x="16319" y="622"/>
                </a:lnTo>
                <a:lnTo>
                  <a:pt x="16103" y="203"/>
                </a:lnTo>
                <a:lnTo>
                  <a:pt x="15887" y="190"/>
                </a:lnTo>
                <a:lnTo>
                  <a:pt x="15862" y="419"/>
                </a:lnTo>
                <a:lnTo>
                  <a:pt x="15722" y="609"/>
                </a:lnTo>
                <a:lnTo>
                  <a:pt x="15862" y="622"/>
                </a:lnTo>
                <a:lnTo>
                  <a:pt x="15862" y="1193"/>
                </a:lnTo>
                <a:lnTo>
                  <a:pt x="15989" y="1371"/>
                </a:lnTo>
                <a:lnTo>
                  <a:pt x="16217" y="1397"/>
                </a:lnTo>
                <a:lnTo>
                  <a:pt x="16344" y="1193"/>
                </a:lnTo>
                <a:close/>
              </a:path>
              <a:path w="46989" h="1904">
                <a:moveTo>
                  <a:pt x="16725" y="38"/>
                </a:moveTo>
                <a:lnTo>
                  <a:pt x="16573" y="25"/>
                </a:lnTo>
                <a:lnTo>
                  <a:pt x="16598" y="279"/>
                </a:lnTo>
                <a:lnTo>
                  <a:pt x="16725" y="38"/>
                </a:lnTo>
                <a:close/>
              </a:path>
              <a:path w="46989" h="1904">
                <a:moveTo>
                  <a:pt x="16738" y="444"/>
                </a:moveTo>
                <a:lnTo>
                  <a:pt x="16548" y="419"/>
                </a:lnTo>
                <a:lnTo>
                  <a:pt x="16510" y="1371"/>
                </a:lnTo>
                <a:lnTo>
                  <a:pt x="16700" y="1384"/>
                </a:lnTo>
                <a:lnTo>
                  <a:pt x="16738" y="444"/>
                </a:lnTo>
                <a:close/>
              </a:path>
              <a:path w="46989" h="1904">
                <a:moveTo>
                  <a:pt x="17741" y="1206"/>
                </a:moveTo>
                <a:lnTo>
                  <a:pt x="17627" y="431"/>
                </a:lnTo>
                <a:lnTo>
                  <a:pt x="17538" y="1168"/>
                </a:lnTo>
                <a:lnTo>
                  <a:pt x="17373" y="1206"/>
                </a:lnTo>
                <a:lnTo>
                  <a:pt x="17373" y="622"/>
                </a:lnTo>
                <a:lnTo>
                  <a:pt x="17538" y="1168"/>
                </a:lnTo>
                <a:lnTo>
                  <a:pt x="17538" y="622"/>
                </a:lnTo>
                <a:lnTo>
                  <a:pt x="17538" y="431"/>
                </a:lnTo>
                <a:lnTo>
                  <a:pt x="17348" y="406"/>
                </a:lnTo>
                <a:lnTo>
                  <a:pt x="17157" y="482"/>
                </a:lnTo>
                <a:lnTo>
                  <a:pt x="17018" y="584"/>
                </a:lnTo>
                <a:lnTo>
                  <a:pt x="17005" y="1168"/>
                </a:lnTo>
                <a:lnTo>
                  <a:pt x="17119" y="1308"/>
                </a:lnTo>
                <a:lnTo>
                  <a:pt x="17487" y="1397"/>
                </a:lnTo>
                <a:lnTo>
                  <a:pt x="17729" y="1308"/>
                </a:lnTo>
                <a:close/>
              </a:path>
              <a:path w="46989" h="1904">
                <a:moveTo>
                  <a:pt x="18897" y="622"/>
                </a:moveTo>
                <a:lnTo>
                  <a:pt x="18694" y="406"/>
                </a:lnTo>
                <a:lnTo>
                  <a:pt x="18529" y="406"/>
                </a:lnTo>
                <a:lnTo>
                  <a:pt x="18275" y="558"/>
                </a:lnTo>
                <a:lnTo>
                  <a:pt x="18110" y="419"/>
                </a:lnTo>
                <a:lnTo>
                  <a:pt x="18072" y="1371"/>
                </a:lnTo>
                <a:lnTo>
                  <a:pt x="18262" y="1384"/>
                </a:lnTo>
                <a:lnTo>
                  <a:pt x="18313" y="749"/>
                </a:lnTo>
                <a:lnTo>
                  <a:pt x="18453" y="635"/>
                </a:lnTo>
                <a:lnTo>
                  <a:pt x="18669" y="1371"/>
                </a:lnTo>
                <a:lnTo>
                  <a:pt x="18859" y="1384"/>
                </a:lnTo>
                <a:lnTo>
                  <a:pt x="18897" y="622"/>
                </a:lnTo>
                <a:close/>
              </a:path>
              <a:path w="46989" h="1904">
                <a:moveTo>
                  <a:pt x="19748" y="1219"/>
                </a:moveTo>
                <a:lnTo>
                  <a:pt x="19659" y="876"/>
                </a:lnTo>
                <a:lnTo>
                  <a:pt x="19405" y="762"/>
                </a:lnTo>
                <a:lnTo>
                  <a:pt x="19342" y="622"/>
                </a:lnTo>
                <a:lnTo>
                  <a:pt x="19545" y="584"/>
                </a:lnTo>
                <a:lnTo>
                  <a:pt x="19697" y="647"/>
                </a:lnTo>
                <a:lnTo>
                  <a:pt x="19685" y="457"/>
                </a:lnTo>
                <a:lnTo>
                  <a:pt x="19354" y="406"/>
                </a:lnTo>
                <a:lnTo>
                  <a:pt x="19189" y="889"/>
                </a:lnTo>
                <a:lnTo>
                  <a:pt x="19392" y="990"/>
                </a:lnTo>
                <a:lnTo>
                  <a:pt x="19443" y="1193"/>
                </a:lnTo>
                <a:lnTo>
                  <a:pt x="19316" y="1219"/>
                </a:lnTo>
                <a:lnTo>
                  <a:pt x="19113" y="1143"/>
                </a:lnTo>
                <a:lnTo>
                  <a:pt x="19126" y="1333"/>
                </a:lnTo>
                <a:lnTo>
                  <a:pt x="19494" y="1397"/>
                </a:lnTo>
                <a:lnTo>
                  <a:pt x="19621" y="1333"/>
                </a:lnTo>
                <a:lnTo>
                  <a:pt x="19748" y="1219"/>
                </a:lnTo>
                <a:close/>
              </a:path>
              <a:path w="46989" h="1904">
                <a:moveTo>
                  <a:pt x="21602" y="787"/>
                </a:moveTo>
                <a:lnTo>
                  <a:pt x="21488" y="419"/>
                </a:lnTo>
                <a:lnTo>
                  <a:pt x="21272" y="1117"/>
                </a:lnTo>
                <a:lnTo>
                  <a:pt x="21183" y="787"/>
                </a:lnTo>
                <a:lnTo>
                  <a:pt x="21082" y="431"/>
                </a:lnTo>
                <a:lnTo>
                  <a:pt x="20866" y="431"/>
                </a:lnTo>
                <a:lnTo>
                  <a:pt x="20675" y="1117"/>
                </a:lnTo>
                <a:lnTo>
                  <a:pt x="20472" y="419"/>
                </a:lnTo>
                <a:lnTo>
                  <a:pt x="20281" y="419"/>
                </a:lnTo>
                <a:lnTo>
                  <a:pt x="20332" y="787"/>
                </a:lnTo>
                <a:lnTo>
                  <a:pt x="20497" y="1333"/>
                </a:lnTo>
                <a:lnTo>
                  <a:pt x="20777" y="1384"/>
                </a:lnTo>
                <a:lnTo>
                  <a:pt x="20891" y="1117"/>
                </a:lnTo>
                <a:lnTo>
                  <a:pt x="20967" y="787"/>
                </a:lnTo>
                <a:lnTo>
                  <a:pt x="21132" y="1358"/>
                </a:lnTo>
                <a:lnTo>
                  <a:pt x="21399" y="1384"/>
                </a:lnTo>
                <a:lnTo>
                  <a:pt x="21501" y="1117"/>
                </a:lnTo>
                <a:lnTo>
                  <a:pt x="21602" y="787"/>
                </a:lnTo>
                <a:close/>
              </a:path>
              <a:path w="46989" h="1904">
                <a:moveTo>
                  <a:pt x="22644" y="622"/>
                </a:moveTo>
                <a:lnTo>
                  <a:pt x="22580" y="482"/>
                </a:lnTo>
                <a:lnTo>
                  <a:pt x="22301" y="406"/>
                </a:lnTo>
                <a:lnTo>
                  <a:pt x="22123" y="482"/>
                </a:lnTo>
                <a:lnTo>
                  <a:pt x="22059" y="12"/>
                </a:lnTo>
                <a:lnTo>
                  <a:pt x="21869" y="0"/>
                </a:lnTo>
                <a:lnTo>
                  <a:pt x="21831" y="1358"/>
                </a:lnTo>
                <a:lnTo>
                  <a:pt x="22047" y="1384"/>
                </a:lnTo>
                <a:lnTo>
                  <a:pt x="22098" y="736"/>
                </a:lnTo>
                <a:lnTo>
                  <a:pt x="22326" y="622"/>
                </a:lnTo>
                <a:lnTo>
                  <a:pt x="22453" y="1371"/>
                </a:lnTo>
                <a:lnTo>
                  <a:pt x="22644" y="1384"/>
                </a:lnTo>
                <a:lnTo>
                  <a:pt x="22644" y="622"/>
                </a:lnTo>
                <a:close/>
              </a:path>
              <a:path w="46989" h="1904">
                <a:moveTo>
                  <a:pt x="23761" y="812"/>
                </a:moveTo>
                <a:lnTo>
                  <a:pt x="23723" y="609"/>
                </a:lnTo>
                <a:lnTo>
                  <a:pt x="23533" y="444"/>
                </a:lnTo>
                <a:lnTo>
                  <a:pt x="23520" y="609"/>
                </a:lnTo>
                <a:lnTo>
                  <a:pt x="23520" y="812"/>
                </a:lnTo>
                <a:lnTo>
                  <a:pt x="23139" y="812"/>
                </a:lnTo>
                <a:lnTo>
                  <a:pt x="23202" y="635"/>
                </a:lnTo>
                <a:lnTo>
                  <a:pt x="23444" y="609"/>
                </a:lnTo>
                <a:lnTo>
                  <a:pt x="23520" y="812"/>
                </a:lnTo>
                <a:lnTo>
                  <a:pt x="23520" y="609"/>
                </a:lnTo>
                <a:lnTo>
                  <a:pt x="23520" y="444"/>
                </a:lnTo>
                <a:lnTo>
                  <a:pt x="23266" y="419"/>
                </a:lnTo>
                <a:lnTo>
                  <a:pt x="23075" y="495"/>
                </a:lnTo>
                <a:lnTo>
                  <a:pt x="23050" y="1333"/>
                </a:lnTo>
                <a:lnTo>
                  <a:pt x="23215" y="1409"/>
                </a:lnTo>
                <a:lnTo>
                  <a:pt x="23482" y="1409"/>
                </a:lnTo>
                <a:lnTo>
                  <a:pt x="23710" y="1333"/>
                </a:lnTo>
                <a:lnTo>
                  <a:pt x="23660" y="1168"/>
                </a:lnTo>
                <a:lnTo>
                  <a:pt x="23342" y="1231"/>
                </a:lnTo>
                <a:lnTo>
                  <a:pt x="23139" y="977"/>
                </a:lnTo>
                <a:lnTo>
                  <a:pt x="23710" y="977"/>
                </a:lnTo>
                <a:lnTo>
                  <a:pt x="23761" y="812"/>
                </a:lnTo>
                <a:close/>
              </a:path>
              <a:path w="46989" h="1904">
                <a:moveTo>
                  <a:pt x="24523" y="571"/>
                </a:moveTo>
                <a:lnTo>
                  <a:pt x="24485" y="419"/>
                </a:lnTo>
                <a:lnTo>
                  <a:pt x="24345" y="406"/>
                </a:lnTo>
                <a:lnTo>
                  <a:pt x="24168" y="571"/>
                </a:lnTo>
                <a:lnTo>
                  <a:pt x="24142" y="431"/>
                </a:lnTo>
                <a:lnTo>
                  <a:pt x="24003" y="419"/>
                </a:lnTo>
                <a:lnTo>
                  <a:pt x="23977" y="1371"/>
                </a:lnTo>
                <a:lnTo>
                  <a:pt x="24168" y="1384"/>
                </a:lnTo>
                <a:lnTo>
                  <a:pt x="24269" y="698"/>
                </a:lnTo>
                <a:lnTo>
                  <a:pt x="24396" y="647"/>
                </a:lnTo>
                <a:lnTo>
                  <a:pt x="24523" y="571"/>
                </a:lnTo>
                <a:close/>
              </a:path>
              <a:path w="46989" h="1904">
                <a:moveTo>
                  <a:pt x="25450" y="609"/>
                </a:moveTo>
                <a:lnTo>
                  <a:pt x="25260" y="444"/>
                </a:lnTo>
                <a:lnTo>
                  <a:pt x="25247" y="609"/>
                </a:lnTo>
                <a:lnTo>
                  <a:pt x="25247" y="812"/>
                </a:lnTo>
                <a:lnTo>
                  <a:pt x="24879" y="812"/>
                </a:lnTo>
                <a:lnTo>
                  <a:pt x="24942" y="635"/>
                </a:lnTo>
                <a:lnTo>
                  <a:pt x="25184" y="609"/>
                </a:lnTo>
                <a:lnTo>
                  <a:pt x="25247" y="812"/>
                </a:lnTo>
                <a:lnTo>
                  <a:pt x="25247" y="609"/>
                </a:lnTo>
                <a:lnTo>
                  <a:pt x="25247" y="444"/>
                </a:lnTo>
                <a:lnTo>
                  <a:pt x="25006" y="419"/>
                </a:lnTo>
                <a:lnTo>
                  <a:pt x="24879" y="444"/>
                </a:lnTo>
                <a:lnTo>
                  <a:pt x="24777" y="812"/>
                </a:lnTo>
                <a:lnTo>
                  <a:pt x="24777" y="1320"/>
                </a:lnTo>
                <a:lnTo>
                  <a:pt x="24942" y="1409"/>
                </a:lnTo>
                <a:lnTo>
                  <a:pt x="25222" y="1409"/>
                </a:lnTo>
                <a:lnTo>
                  <a:pt x="25349" y="1384"/>
                </a:lnTo>
                <a:lnTo>
                  <a:pt x="25450" y="1231"/>
                </a:lnTo>
                <a:lnTo>
                  <a:pt x="25069" y="1231"/>
                </a:lnTo>
                <a:lnTo>
                  <a:pt x="24879" y="977"/>
                </a:lnTo>
                <a:lnTo>
                  <a:pt x="25438" y="977"/>
                </a:lnTo>
                <a:lnTo>
                  <a:pt x="25450" y="609"/>
                </a:lnTo>
                <a:close/>
              </a:path>
              <a:path w="46989" h="1904">
                <a:moveTo>
                  <a:pt x="26949" y="1193"/>
                </a:moveTo>
                <a:lnTo>
                  <a:pt x="26835" y="431"/>
                </a:lnTo>
                <a:lnTo>
                  <a:pt x="26695" y="1168"/>
                </a:lnTo>
                <a:lnTo>
                  <a:pt x="26568" y="1193"/>
                </a:lnTo>
                <a:lnTo>
                  <a:pt x="26466" y="685"/>
                </a:lnTo>
                <a:lnTo>
                  <a:pt x="26682" y="622"/>
                </a:lnTo>
                <a:lnTo>
                  <a:pt x="26695" y="419"/>
                </a:lnTo>
                <a:lnTo>
                  <a:pt x="26365" y="558"/>
                </a:lnTo>
                <a:lnTo>
                  <a:pt x="26339" y="431"/>
                </a:lnTo>
                <a:lnTo>
                  <a:pt x="26200" y="419"/>
                </a:lnTo>
                <a:lnTo>
                  <a:pt x="26162" y="1714"/>
                </a:lnTo>
                <a:lnTo>
                  <a:pt x="26339" y="1739"/>
                </a:lnTo>
                <a:lnTo>
                  <a:pt x="26403" y="1282"/>
                </a:lnTo>
                <a:lnTo>
                  <a:pt x="26720" y="1397"/>
                </a:lnTo>
                <a:lnTo>
                  <a:pt x="26936" y="1282"/>
                </a:lnTo>
                <a:close/>
              </a:path>
              <a:path w="46989" h="1904">
                <a:moveTo>
                  <a:pt x="27990" y="1231"/>
                </a:moveTo>
                <a:lnTo>
                  <a:pt x="27978" y="609"/>
                </a:lnTo>
                <a:lnTo>
                  <a:pt x="27838" y="444"/>
                </a:lnTo>
                <a:lnTo>
                  <a:pt x="27495" y="419"/>
                </a:lnTo>
                <a:lnTo>
                  <a:pt x="27266" y="698"/>
                </a:lnTo>
                <a:lnTo>
                  <a:pt x="27660" y="609"/>
                </a:lnTo>
                <a:lnTo>
                  <a:pt x="27647" y="825"/>
                </a:lnTo>
                <a:lnTo>
                  <a:pt x="27635" y="1016"/>
                </a:lnTo>
                <a:lnTo>
                  <a:pt x="27635" y="1231"/>
                </a:lnTo>
                <a:lnTo>
                  <a:pt x="27495" y="1231"/>
                </a:lnTo>
                <a:lnTo>
                  <a:pt x="27444" y="1054"/>
                </a:lnTo>
                <a:lnTo>
                  <a:pt x="27635" y="1016"/>
                </a:lnTo>
                <a:lnTo>
                  <a:pt x="27635" y="825"/>
                </a:lnTo>
                <a:lnTo>
                  <a:pt x="27393" y="850"/>
                </a:lnTo>
                <a:lnTo>
                  <a:pt x="27228" y="977"/>
                </a:lnTo>
                <a:lnTo>
                  <a:pt x="27266" y="1295"/>
                </a:lnTo>
                <a:lnTo>
                  <a:pt x="27571" y="1409"/>
                </a:lnTo>
                <a:lnTo>
                  <a:pt x="27787" y="1295"/>
                </a:lnTo>
                <a:lnTo>
                  <a:pt x="27952" y="1397"/>
                </a:lnTo>
                <a:lnTo>
                  <a:pt x="27990" y="1231"/>
                </a:lnTo>
                <a:close/>
              </a:path>
              <a:path w="46989" h="1904">
                <a:moveTo>
                  <a:pt x="28790" y="571"/>
                </a:moveTo>
                <a:lnTo>
                  <a:pt x="28752" y="419"/>
                </a:lnTo>
                <a:lnTo>
                  <a:pt x="28625" y="406"/>
                </a:lnTo>
                <a:lnTo>
                  <a:pt x="28448" y="571"/>
                </a:lnTo>
                <a:lnTo>
                  <a:pt x="28409" y="431"/>
                </a:lnTo>
                <a:lnTo>
                  <a:pt x="28270" y="419"/>
                </a:lnTo>
                <a:lnTo>
                  <a:pt x="28333" y="1371"/>
                </a:lnTo>
                <a:lnTo>
                  <a:pt x="28549" y="698"/>
                </a:lnTo>
                <a:lnTo>
                  <a:pt x="28689" y="635"/>
                </a:lnTo>
                <a:close/>
              </a:path>
              <a:path w="46989" h="1904">
                <a:moveTo>
                  <a:pt x="29464" y="1193"/>
                </a:moveTo>
                <a:lnTo>
                  <a:pt x="29298" y="1193"/>
                </a:lnTo>
                <a:lnTo>
                  <a:pt x="29235" y="622"/>
                </a:lnTo>
                <a:lnTo>
                  <a:pt x="29451" y="622"/>
                </a:lnTo>
                <a:lnTo>
                  <a:pt x="29438" y="419"/>
                </a:lnTo>
                <a:lnTo>
                  <a:pt x="29235" y="419"/>
                </a:lnTo>
                <a:lnTo>
                  <a:pt x="29133" y="203"/>
                </a:lnTo>
                <a:lnTo>
                  <a:pt x="28994" y="419"/>
                </a:lnTo>
                <a:lnTo>
                  <a:pt x="28854" y="609"/>
                </a:lnTo>
                <a:lnTo>
                  <a:pt x="28994" y="622"/>
                </a:lnTo>
                <a:lnTo>
                  <a:pt x="29108" y="1371"/>
                </a:lnTo>
                <a:lnTo>
                  <a:pt x="29349" y="1397"/>
                </a:lnTo>
                <a:lnTo>
                  <a:pt x="29464" y="1193"/>
                </a:lnTo>
                <a:close/>
              </a:path>
              <a:path w="46989" h="1904">
                <a:moveTo>
                  <a:pt x="29857" y="38"/>
                </a:moveTo>
                <a:lnTo>
                  <a:pt x="29705" y="25"/>
                </a:lnTo>
                <a:lnTo>
                  <a:pt x="29641" y="266"/>
                </a:lnTo>
                <a:lnTo>
                  <a:pt x="29806" y="292"/>
                </a:lnTo>
                <a:lnTo>
                  <a:pt x="29857" y="38"/>
                </a:lnTo>
                <a:close/>
              </a:path>
              <a:path w="46989" h="1904">
                <a:moveTo>
                  <a:pt x="29870" y="444"/>
                </a:moveTo>
                <a:lnTo>
                  <a:pt x="29679" y="419"/>
                </a:lnTo>
                <a:lnTo>
                  <a:pt x="29629" y="1358"/>
                </a:lnTo>
                <a:lnTo>
                  <a:pt x="29832" y="1384"/>
                </a:lnTo>
                <a:lnTo>
                  <a:pt x="29870" y="444"/>
                </a:lnTo>
                <a:close/>
              </a:path>
              <a:path w="46989" h="1904">
                <a:moveTo>
                  <a:pt x="30784" y="1193"/>
                </a:moveTo>
                <a:lnTo>
                  <a:pt x="30480" y="1193"/>
                </a:lnTo>
                <a:lnTo>
                  <a:pt x="30454" y="609"/>
                </a:lnTo>
                <a:lnTo>
                  <a:pt x="30581" y="609"/>
                </a:lnTo>
                <a:lnTo>
                  <a:pt x="30759" y="698"/>
                </a:lnTo>
                <a:lnTo>
                  <a:pt x="30734" y="469"/>
                </a:lnTo>
                <a:lnTo>
                  <a:pt x="30441" y="406"/>
                </a:lnTo>
                <a:lnTo>
                  <a:pt x="30200" y="508"/>
                </a:lnTo>
                <a:lnTo>
                  <a:pt x="30086" y="1092"/>
                </a:lnTo>
                <a:lnTo>
                  <a:pt x="30200" y="1320"/>
                </a:lnTo>
                <a:lnTo>
                  <a:pt x="30568" y="1397"/>
                </a:lnTo>
                <a:lnTo>
                  <a:pt x="30734" y="1320"/>
                </a:lnTo>
                <a:lnTo>
                  <a:pt x="30784" y="1193"/>
                </a:lnTo>
                <a:close/>
              </a:path>
              <a:path w="46989" h="1904">
                <a:moveTo>
                  <a:pt x="31153" y="1384"/>
                </a:moveTo>
                <a:lnTo>
                  <a:pt x="31102" y="431"/>
                </a:lnTo>
                <a:lnTo>
                  <a:pt x="30962" y="1371"/>
                </a:lnTo>
                <a:lnTo>
                  <a:pt x="31153" y="1384"/>
                </a:lnTo>
                <a:close/>
              </a:path>
              <a:path w="46989" h="1904">
                <a:moveTo>
                  <a:pt x="31178" y="38"/>
                </a:moveTo>
                <a:lnTo>
                  <a:pt x="31026" y="25"/>
                </a:lnTo>
                <a:lnTo>
                  <a:pt x="30962" y="266"/>
                </a:lnTo>
                <a:lnTo>
                  <a:pt x="31140" y="292"/>
                </a:lnTo>
                <a:lnTo>
                  <a:pt x="31178" y="38"/>
                </a:lnTo>
                <a:close/>
              </a:path>
              <a:path w="46989" h="1904">
                <a:moveTo>
                  <a:pt x="32258" y="1168"/>
                </a:moveTo>
                <a:lnTo>
                  <a:pt x="32232" y="558"/>
                </a:lnTo>
                <a:lnTo>
                  <a:pt x="32092" y="419"/>
                </a:lnTo>
                <a:lnTo>
                  <a:pt x="31965" y="419"/>
                </a:lnTo>
                <a:lnTo>
                  <a:pt x="31648" y="558"/>
                </a:lnTo>
                <a:lnTo>
                  <a:pt x="31610" y="419"/>
                </a:lnTo>
                <a:lnTo>
                  <a:pt x="31483" y="419"/>
                </a:lnTo>
                <a:lnTo>
                  <a:pt x="31496" y="1714"/>
                </a:lnTo>
                <a:lnTo>
                  <a:pt x="31623" y="1739"/>
                </a:lnTo>
                <a:lnTo>
                  <a:pt x="31686" y="1282"/>
                </a:lnTo>
                <a:lnTo>
                  <a:pt x="31813" y="1346"/>
                </a:lnTo>
                <a:lnTo>
                  <a:pt x="32004" y="1397"/>
                </a:lnTo>
                <a:lnTo>
                  <a:pt x="32156" y="1346"/>
                </a:lnTo>
                <a:lnTo>
                  <a:pt x="32258" y="1168"/>
                </a:lnTo>
                <a:close/>
              </a:path>
              <a:path w="46989" h="1904">
                <a:moveTo>
                  <a:pt x="33286" y="1231"/>
                </a:moveTo>
                <a:lnTo>
                  <a:pt x="33261" y="609"/>
                </a:lnTo>
                <a:lnTo>
                  <a:pt x="33121" y="444"/>
                </a:lnTo>
                <a:lnTo>
                  <a:pt x="33020" y="1028"/>
                </a:lnTo>
                <a:lnTo>
                  <a:pt x="32918" y="1231"/>
                </a:lnTo>
                <a:lnTo>
                  <a:pt x="32778" y="1231"/>
                </a:lnTo>
                <a:lnTo>
                  <a:pt x="32804" y="1028"/>
                </a:lnTo>
                <a:lnTo>
                  <a:pt x="33007" y="990"/>
                </a:lnTo>
                <a:lnTo>
                  <a:pt x="33020" y="444"/>
                </a:lnTo>
                <a:lnTo>
                  <a:pt x="32778" y="419"/>
                </a:lnTo>
                <a:lnTo>
                  <a:pt x="32550" y="508"/>
                </a:lnTo>
                <a:lnTo>
                  <a:pt x="32575" y="698"/>
                </a:lnTo>
                <a:lnTo>
                  <a:pt x="32956" y="609"/>
                </a:lnTo>
                <a:lnTo>
                  <a:pt x="32981" y="838"/>
                </a:lnTo>
                <a:lnTo>
                  <a:pt x="32740" y="838"/>
                </a:lnTo>
                <a:lnTo>
                  <a:pt x="32524" y="952"/>
                </a:lnTo>
                <a:lnTo>
                  <a:pt x="32537" y="1295"/>
                </a:lnTo>
                <a:lnTo>
                  <a:pt x="32854" y="1409"/>
                </a:lnTo>
                <a:lnTo>
                  <a:pt x="33083" y="1295"/>
                </a:lnTo>
                <a:lnTo>
                  <a:pt x="33248" y="1397"/>
                </a:lnTo>
                <a:lnTo>
                  <a:pt x="33286" y="1231"/>
                </a:lnTo>
                <a:close/>
              </a:path>
              <a:path w="46989" h="1904">
                <a:moveTo>
                  <a:pt x="34023" y="1168"/>
                </a:moveTo>
                <a:lnTo>
                  <a:pt x="33858" y="1193"/>
                </a:lnTo>
                <a:lnTo>
                  <a:pt x="33794" y="622"/>
                </a:lnTo>
                <a:lnTo>
                  <a:pt x="34010" y="622"/>
                </a:lnTo>
                <a:lnTo>
                  <a:pt x="33997" y="419"/>
                </a:lnTo>
                <a:lnTo>
                  <a:pt x="33794" y="419"/>
                </a:lnTo>
                <a:lnTo>
                  <a:pt x="33693" y="203"/>
                </a:lnTo>
                <a:lnTo>
                  <a:pt x="33553" y="419"/>
                </a:lnTo>
                <a:lnTo>
                  <a:pt x="33413" y="609"/>
                </a:lnTo>
                <a:lnTo>
                  <a:pt x="33553" y="622"/>
                </a:lnTo>
                <a:lnTo>
                  <a:pt x="33667" y="1371"/>
                </a:lnTo>
                <a:lnTo>
                  <a:pt x="33909" y="1397"/>
                </a:lnTo>
                <a:lnTo>
                  <a:pt x="34023" y="1193"/>
                </a:lnTo>
                <a:close/>
              </a:path>
              <a:path w="46989" h="1904">
                <a:moveTo>
                  <a:pt x="34417" y="38"/>
                </a:moveTo>
                <a:lnTo>
                  <a:pt x="34264" y="25"/>
                </a:lnTo>
                <a:lnTo>
                  <a:pt x="34201" y="266"/>
                </a:lnTo>
                <a:lnTo>
                  <a:pt x="34366" y="292"/>
                </a:lnTo>
                <a:lnTo>
                  <a:pt x="34417" y="38"/>
                </a:lnTo>
                <a:close/>
              </a:path>
              <a:path w="46989" h="1904">
                <a:moveTo>
                  <a:pt x="34429" y="444"/>
                </a:moveTo>
                <a:lnTo>
                  <a:pt x="34239" y="419"/>
                </a:lnTo>
                <a:lnTo>
                  <a:pt x="34188" y="1358"/>
                </a:lnTo>
                <a:lnTo>
                  <a:pt x="34391" y="1384"/>
                </a:lnTo>
                <a:lnTo>
                  <a:pt x="34429" y="444"/>
                </a:lnTo>
                <a:close/>
              </a:path>
              <a:path w="46989" h="1904">
                <a:moveTo>
                  <a:pt x="35509" y="596"/>
                </a:moveTo>
                <a:lnTo>
                  <a:pt x="35306" y="431"/>
                </a:lnTo>
                <a:lnTo>
                  <a:pt x="35280" y="1092"/>
                </a:lnTo>
                <a:lnTo>
                  <a:pt x="35052" y="1206"/>
                </a:lnTo>
                <a:lnTo>
                  <a:pt x="35001" y="635"/>
                </a:lnTo>
                <a:lnTo>
                  <a:pt x="35140" y="596"/>
                </a:lnTo>
                <a:lnTo>
                  <a:pt x="35280" y="1092"/>
                </a:lnTo>
                <a:lnTo>
                  <a:pt x="35280" y="596"/>
                </a:lnTo>
                <a:lnTo>
                  <a:pt x="35280" y="431"/>
                </a:lnTo>
                <a:lnTo>
                  <a:pt x="35026" y="406"/>
                </a:lnTo>
                <a:lnTo>
                  <a:pt x="34798" y="482"/>
                </a:lnTo>
                <a:lnTo>
                  <a:pt x="34810" y="1308"/>
                </a:lnTo>
                <a:lnTo>
                  <a:pt x="35166" y="1397"/>
                </a:lnTo>
                <a:lnTo>
                  <a:pt x="35407" y="1308"/>
                </a:lnTo>
                <a:lnTo>
                  <a:pt x="35509" y="596"/>
                </a:lnTo>
                <a:close/>
              </a:path>
              <a:path w="46989" h="1904">
                <a:moveTo>
                  <a:pt x="36588" y="622"/>
                </a:moveTo>
                <a:lnTo>
                  <a:pt x="36385" y="406"/>
                </a:lnTo>
                <a:lnTo>
                  <a:pt x="36220" y="406"/>
                </a:lnTo>
                <a:lnTo>
                  <a:pt x="35966" y="558"/>
                </a:lnTo>
                <a:lnTo>
                  <a:pt x="35801" y="419"/>
                </a:lnTo>
                <a:lnTo>
                  <a:pt x="35750" y="1358"/>
                </a:lnTo>
                <a:lnTo>
                  <a:pt x="35953" y="1384"/>
                </a:lnTo>
                <a:lnTo>
                  <a:pt x="36017" y="736"/>
                </a:lnTo>
                <a:lnTo>
                  <a:pt x="36245" y="622"/>
                </a:lnTo>
                <a:lnTo>
                  <a:pt x="36360" y="1371"/>
                </a:lnTo>
                <a:lnTo>
                  <a:pt x="36550" y="1384"/>
                </a:lnTo>
                <a:lnTo>
                  <a:pt x="36588" y="622"/>
                </a:lnTo>
                <a:close/>
              </a:path>
              <a:path w="46989" h="1904">
                <a:moveTo>
                  <a:pt x="37452" y="38"/>
                </a:moveTo>
                <a:lnTo>
                  <a:pt x="37299" y="25"/>
                </a:lnTo>
                <a:lnTo>
                  <a:pt x="37236" y="266"/>
                </a:lnTo>
                <a:lnTo>
                  <a:pt x="37401" y="292"/>
                </a:lnTo>
                <a:lnTo>
                  <a:pt x="37452" y="38"/>
                </a:lnTo>
                <a:close/>
              </a:path>
              <a:path w="46989" h="1904">
                <a:moveTo>
                  <a:pt x="37477" y="444"/>
                </a:moveTo>
                <a:lnTo>
                  <a:pt x="37299" y="419"/>
                </a:lnTo>
                <a:lnTo>
                  <a:pt x="37236" y="1358"/>
                </a:lnTo>
                <a:lnTo>
                  <a:pt x="37452" y="1384"/>
                </a:lnTo>
                <a:lnTo>
                  <a:pt x="37477" y="444"/>
                </a:lnTo>
                <a:close/>
              </a:path>
              <a:path w="46989" h="1904">
                <a:moveTo>
                  <a:pt x="38315" y="1219"/>
                </a:moveTo>
                <a:lnTo>
                  <a:pt x="38252" y="901"/>
                </a:lnTo>
                <a:lnTo>
                  <a:pt x="37934" y="736"/>
                </a:lnTo>
                <a:lnTo>
                  <a:pt x="38100" y="584"/>
                </a:lnTo>
                <a:lnTo>
                  <a:pt x="38239" y="635"/>
                </a:lnTo>
                <a:lnTo>
                  <a:pt x="38277" y="482"/>
                </a:lnTo>
                <a:lnTo>
                  <a:pt x="37922" y="406"/>
                </a:lnTo>
                <a:lnTo>
                  <a:pt x="37795" y="457"/>
                </a:lnTo>
                <a:lnTo>
                  <a:pt x="37782" y="914"/>
                </a:lnTo>
                <a:lnTo>
                  <a:pt x="37998" y="1016"/>
                </a:lnTo>
                <a:lnTo>
                  <a:pt x="38074" y="1181"/>
                </a:lnTo>
                <a:lnTo>
                  <a:pt x="37884" y="1219"/>
                </a:lnTo>
                <a:lnTo>
                  <a:pt x="37680" y="1143"/>
                </a:lnTo>
                <a:lnTo>
                  <a:pt x="37680" y="1320"/>
                </a:lnTo>
                <a:lnTo>
                  <a:pt x="38061" y="1397"/>
                </a:lnTo>
                <a:lnTo>
                  <a:pt x="38315" y="1219"/>
                </a:lnTo>
                <a:close/>
              </a:path>
              <a:path w="46989" h="1904">
                <a:moveTo>
                  <a:pt x="39712" y="1231"/>
                </a:moveTo>
                <a:lnTo>
                  <a:pt x="39687" y="609"/>
                </a:lnTo>
                <a:lnTo>
                  <a:pt x="39547" y="444"/>
                </a:lnTo>
                <a:lnTo>
                  <a:pt x="39420" y="444"/>
                </a:lnTo>
                <a:lnTo>
                  <a:pt x="39420" y="1168"/>
                </a:lnTo>
                <a:lnTo>
                  <a:pt x="39204" y="1231"/>
                </a:lnTo>
                <a:lnTo>
                  <a:pt x="39217" y="1028"/>
                </a:lnTo>
                <a:lnTo>
                  <a:pt x="39408" y="990"/>
                </a:lnTo>
                <a:lnTo>
                  <a:pt x="39420" y="1168"/>
                </a:lnTo>
                <a:lnTo>
                  <a:pt x="39420" y="444"/>
                </a:lnTo>
                <a:lnTo>
                  <a:pt x="39204" y="419"/>
                </a:lnTo>
                <a:lnTo>
                  <a:pt x="38976" y="508"/>
                </a:lnTo>
                <a:lnTo>
                  <a:pt x="39001" y="698"/>
                </a:lnTo>
                <a:lnTo>
                  <a:pt x="39382" y="609"/>
                </a:lnTo>
                <a:lnTo>
                  <a:pt x="39395" y="825"/>
                </a:lnTo>
                <a:lnTo>
                  <a:pt x="39230" y="825"/>
                </a:lnTo>
                <a:lnTo>
                  <a:pt x="38989" y="914"/>
                </a:lnTo>
                <a:lnTo>
                  <a:pt x="38938" y="1282"/>
                </a:lnTo>
                <a:lnTo>
                  <a:pt x="39281" y="1409"/>
                </a:lnTo>
                <a:lnTo>
                  <a:pt x="39509" y="1282"/>
                </a:lnTo>
                <a:lnTo>
                  <a:pt x="39674" y="1397"/>
                </a:lnTo>
                <a:lnTo>
                  <a:pt x="39712" y="1231"/>
                </a:lnTo>
                <a:close/>
              </a:path>
              <a:path w="46989" h="1904">
                <a:moveTo>
                  <a:pt x="41224" y="1181"/>
                </a:moveTo>
                <a:lnTo>
                  <a:pt x="41135" y="533"/>
                </a:lnTo>
                <a:lnTo>
                  <a:pt x="40906" y="1168"/>
                </a:lnTo>
                <a:lnTo>
                  <a:pt x="40754" y="1181"/>
                </a:lnTo>
                <a:lnTo>
                  <a:pt x="40716" y="673"/>
                </a:lnTo>
                <a:lnTo>
                  <a:pt x="40868" y="609"/>
                </a:lnTo>
                <a:lnTo>
                  <a:pt x="40906" y="1168"/>
                </a:lnTo>
                <a:lnTo>
                  <a:pt x="40906" y="609"/>
                </a:lnTo>
                <a:lnTo>
                  <a:pt x="40906" y="419"/>
                </a:lnTo>
                <a:lnTo>
                  <a:pt x="40627" y="533"/>
                </a:lnTo>
                <a:lnTo>
                  <a:pt x="40601" y="12"/>
                </a:lnTo>
                <a:lnTo>
                  <a:pt x="40411" y="0"/>
                </a:lnTo>
                <a:lnTo>
                  <a:pt x="40373" y="1358"/>
                </a:lnTo>
                <a:lnTo>
                  <a:pt x="40538" y="1384"/>
                </a:lnTo>
                <a:lnTo>
                  <a:pt x="40589" y="1244"/>
                </a:lnTo>
                <a:lnTo>
                  <a:pt x="40944" y="1397"/>
                </a:lnTo>
                <a:lnTo>
                  <a:pt x="41135" y="1308"/>
                </a:lnTo>
                <a:lnTo>
                  <a:pt x="41224" y="1181"/>
                </a:lnTo>
                <a:close/>
              </a:path>
              <a:path w="46989" h="1904">
                <a:moveTo>
                  <a:pt x="42189" y="1231"/>
                </a:moveTo>
                <a:lnTo>
                  <a:pt x="42176" y="609"/>
                </a:lnTo>
                <a:lnTo>
                  <a:pt x="42037" y="444"/>
                </a:lnTo>
                <a:lnTo>
                  <a:pt x="41694" y="419"/>
                </a:lnTo>
                <a:lnTo>
                  <a:pt x="41478" y="495"/>
                </a:lnTo>
                <a:lnTo>
                  <a:pt x="41440" y="660"/>
                </a:lnTo>
                <a:lnTo>
                  <a:pt x="41859" y="609"/>
                </a:lnTo>
                <a:lnTo>
                  <a:pt x="41846" y="825"/>
                </a:lnTo>
                <a:lnTo>
                  <a:pt x="41833" y="1016"/>
                </a:lnTo>
                <a:lnTo>
                  <a:pt x="41833" y="1231"/>
                </a:lnTo>
                <a:lnTo>
                  <a:pt x="41643" y="1054"/>
                </a:lnTo>
                <a:lnTo>
                  <a:pt x="41833" y="1016"/>
                </a:lnTo>
                <a:lnTo>
                  <a:pt x="41833" y="825"/>
                </a:lnTo>
                <a:lnTo>
                  <a:pt x="41465" y="914"/>
                </a:lnTo>
                <a:lnTo>
                  <a:pt x="41427" y="1282"/>
                </a:lnTo>
                <a:lnTo>
                  <a:pt x="41770" y="1409"/>
                </a:lnTo>
                <a:lnTo>
                  <a:pt x="41986" y="1282"/>
                </a:lnTo>
                <a:lnTo>
                  <a:pt x="42151" y="1397"/>
                </a:lnTo>
                <a:lnTo>
                  <a:pt x="42189" y="1231"/>
                </a:lnTo>
                <a:close/>
              </a:path>
              <a:path w="46989" h="1904">
                <a:moveTo>
                  <a:pt x="43002" y="571"/>
                </a:moveTo>
                <a:lnTo>
                  <a:pt x="42964" y="419"/>
                </a:lnTo>
                <a:lnTo>
                  <a:pt x="42824" y="406"/>
                </a:lnTo>
                <a:lnTo>
                  <a:pt x="42646" y="571"/>
                </a:lnTo>
                <a:lnTo>
                  <a:pt x="42608" y="431"/>
                </a:lnTo>
                <a:lnTo>
                  <a:pt x="42468" y="419"/>
                </a:lnTo>
                <a:lnTo>
                  <a:pt x="42430" y="1358"/>
                </a:lnTo>
                <a:lnTo>
                  <a:pt x="42633" y="1384"/>
                </a:lnTo>
                <a:lnTo>
                  <a:pt x="42748" y="698"/>
                </a:lnTo>
                <a:lnTo>
                  <a:pt x="42875" y="647"/>
                </a:lnTo>
                <a:lnTo>
                  <a:pt x="43002" y="571"/>
                </a:lnTo>
                <a:close/>
              </a:path>
              <a:path w="46989" h="1904">
                <a:moveTo>
                  <a:pt x="43713" y="571"/>
                </a:moveTo>
                <a:lnTo>
                  <a:pt x="43700" y="431"/>
                </a:lnTo>
                <a:lnTo>
                  <a:pt x="43535" y="406"/>
                </a:lnTo>
                <a:lnTo>
                  <a:pt x="43357" y="571"/>
                </a:lnTo>
                <a:lnTo>
                  <a:pt x="43281" y="431"/>
                </a:lnTo>
                <a:lnTo>
                  <a:pt x="43218" y="1358"/>
                </a:lnTo>
                <a:lnTo>
                  <a:pt x="43345" y="1384"/>
                </a:lnTo>
                <a:lnTo>
                  <a:pt x="43459" y="698"/>
                </a:lnTo>
                <a:lnTo>
                  <a:pt x="43624" y="635"/>
                </a:lnTo>
                <a:close/>
              </a:path>
              <a:path w="46989" h="1904">
                <a:moveTo>
                  <a:pt x="44069" y="1384"/>
                </a:moveTo>
                <a:lnTo>
                  <a:pt x="44056" y="444"/>
                </a:lnTo>
                <a:lnTo>
                  <a:pt x="43916" y="419"/>
                </a:lnTo>
                <a:lnTo>
                  <a:pt x="43865" y="1358"/>
                </a:lnTo>
                <a:lnTo>
                  <a:pt x="44069" y="1384"/>
                </a:lnTo>
                <a:close/>
              </a:path>
              <a:path w="46989" h="1904">
                <a:moveTo>
                  <a:pt x="44081" y="38"/>
                </a:moveTo>
                <a:lnTo>
                  <a:pt x="43929" y="25"/>
                </a:lnTo>
                <a:lnTo>
                  <a:pt x="43878" y="266"/>
                </a:lnTo>
                <a:lnTo>
                  <a:pt x="44043" y="292"/>
                </a:lnTo>
                <a:lnTo>
                  <a:pt x="44081" y="38"/>
                </a:lnTo>
                <a:close/>
              </a:path>
              <a:path w="46989" h="1904">
                <a:moveTo>
                  <a:pt x="45173" y="812"/>
                </a:moveTo>
                <a:lnTo>
                  <a:pt x="45059" y="546"/>
                </a:lnTo>
                <a:lnTo>
                  <a:pt x="44932" y="444"/>
                </a:lnTo>
                <a:lnTo>
                  <a:pt x="44932" y="812"/>
                </a:lnTo>
                <a:lnTo>
                  <a:pt x="44551" y="812"/>
                </a:lnTo>
                <a:lnTo>
                  <a:pt x="44678" y="622"/>
                </a:lnTo>
                <a:lnTo>
                  <a:pt x="44818" y="584"/>
                </a:lnTo>
                <a:lnTo>
                  <a:pt x="44932" y="812"/>
                </a:lnTo>
                <a:lnTo>
                  <a:pt x="44932" y="444"/>
                </a:lnTo>
                <a:lnTo>
                  <a:pt x="44627" y="419"/>
                </a:lnTo>
                <a:lnTo>
                  <a:pt x="44424" y="546"/>
                </a:lnTo>
                <a:lnTo>
                  <a:pt x="44373" y="1219"/>
                </a:lnTo>
                <a:lnTo>
                  <a:pt x="44894" y="1409"/>
                </a:lnTo>
                <a:lnTo>
                  <a:pt x="45123" y="1333"/>
                </a:lnTo>
                <a:lnTo>
                  <a:pt x="45123" y="1168"/>
                </a:lnTo>
                <a:lnTo>
                  <a:pt x="44716" y="1219"/>
                </a:lnTo>
                <a:lnTo>
                  <a:pt x="44551" y="977"/>
                </a:lnTo>
                <a:lnTo>
                  <a:pt x="45123" y="977"/>
                </a:lnTo>
                <a:lnTo>
                  <a:pt x="45173" y="812"/>
                </a:lnTo>
                <a:close/>
              </a:path>
              <a:path w="46989" h="1904">
                <a:moveTo>
                  <a:pt x="45910" y="571"/>
                </a:moveTo>
                <a:lnTo>
                  <a:pt x="45885" y="419"/>
                </a:lnTo>
                <a:lnTo>
                  <a:pt x="45732" y="406"/>
                </a:lnTo>
                <a:lnTo>
                  <a:pt x="45554" y="571"/>
                </a:lnTo>
                <a:lnTo>
                  <a:pt x="45529" y="431"/>
                </a:lnTo>
                <a:lnTo>
                  <a:pt x="45389" y="419"/>
                </a:lnTo>
                <a:lnTo>
                  <a:pt x="45351" y="1358"/>
                </a:lnTo>
                <a:lnTo>
                  <a:pt x="45554" y="1384"/>
                </a:lnTo>
                <a:lnTo>
                  <a:pt x="45631" y="736"/>
                </a:lnTo>
                <a:lnTo>
                  <a:pt x="45783" y="660"/>
                </a:lnTo>
                <a:lnTo>
                  <a:pt x="45910" y="571"/>
                </a:lnTo>
                <a:close/>
              </a:path>
              <a:path w="46989" h="1904">
                <a:moveTo>
                  <a:pt x="46367" y="1168"/>
                </a:moveTo>
                <a:lnTo>
                  <a:pt x="46164" y="1079"/>
                </a:lnTo>
                <a:lnTo>
                  <a:pt x="46075" y="1295"/>
                </a:lnTo>
                <a:lnTo>
                  <a:pt x="46278" y="1384"/>
                </a:lnTo>
                <a:lnTo>
                  <a:pt x="46367" y="1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93167" y="4225038"/>
            <a:ext cx="8950960" cy="257175"/>
            <a:chOff x="193167" y="4225038"/>
            <a:chExt cx="8950960" cy="257175"/>
          </a:xfrm>
        </p:grpSpPr>
        <p:sp>
          <p:nvSpPr>
            <p:cNvPr id="10" name="object 10"/>
            <p:cNvSpPr/>
            <p:nvPr/>
          </p:nvSpPr>
          <p:spPr>
            <a:xfrm>
              <a:off x="193167" y="4312799"/>
              <a:ext cx="8673465" cy="0"/>
            </a:xfrm>
            <a:custGeom>
              <a:avLst/>
              <a:gdLst/>
              <a:ahLst/>
              <a:cxnLst/>
              <a:rect l="l" t="t" r="r" b="b"/>
              <a:pathLst>
                <a:path w="8673465">
                  <a:moveTo>
                    <a:pt x="0" y="0"/>
                  </a:moveTo>
                  <a:lnTo>
                    <a:pt x="8673444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0731" y="4310250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11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9066" y="4225038"/>
              <a:ext cx="154932" cy="20776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804" y="4312799"/>
              <a:ext cx="8673465" cy="0"/>
            </a:xfrm>
            <a:custGeom>
              <a:avLst/>
              <a:gdLst/>
              <a:ahLst/>
              <a:cxnLst/>
              <a:rect l="l" t="t" r="r" b="b"/>
              <a:pathLst>
                <a:path w="8673465">
                  <a:moveTo>
                    <a:pt x="0" y="0"/>
                  </a:moveTo>
                  <a:lnTo>
                    <a:pt x="8673444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401" y="605345"/>
            <a:ext cx="8115966" cy="1072600"/>
          </a:xfrm>
          <a:prstGeom prst="rect">
            <a:avLst/>
          </a:prstGeom>
        </p:spPr>
        <p:txBody>
          <a:bodyPr vert="horz" wrap="square" lIns="0" tIns="224027" rIns="0" bIns="0" rtlCol="0">
            <a:spAutoFit/>
          </a:bodyPr>
          <a:lstStyle/>
          <a:p>
            <a:pPr marL="50800">
              <a:lnSpc>
                <a:spcPts val="4605"/>
              </a:lnSpc>
              <a:spcBef>
                <a:spcPts val="100"/>
              </a:spcBef>
            </a:pPr>
            <a:r>
              <a:rPr spc="-10" dirty="0">
                <a:solidFill>
                  <a:schemeClr val="tx2"/>
                </a:solidFill>
              </a:rPr>
              <a:t>ADAPTABLE</a:t>
            </a:r>
          </a:p>
          <a:p>
            <a:pPr marL="50800">
              <a:lnSpc>
                <a:spcPts val="1964"/>
              </a:lnSpc>
            </a:pP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Aspirin</a:t>
            </a:r>
            <a:r>
              <a:rPr sz="1800" b="0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Dosing: A</a:t>
            </a:r>
            <a:r>
              <a:rPr sz="1800" b="0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40" dirty="0">
                <a:solidFill>
                  <a:srgbClr val="3B3838"/>
                </a:solidFill>
                <a:latin typeface="Calibri"/>
                <a:cs typeface="Calibri"/>
              </a:rPr>
              <a:t>Patient-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centric</a:t>
            </a:r>
            <a:r>
              <a:rPr sz="1800" b="0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Trial</a:t>
            </a:r>
            <a:r>
              <a:rPr sz="1800" b="0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Assessing</a:t>
            </a:r>
            <a:r>
              <a:rPr sz="1800" b="0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Benefits</a:t>
            </a:r>
            <a:r>
              <a:rPr sz="1800" b="0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800" b="0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Long-Term</a:t>
            </a:r>
            <a:r>
              <a:rPr sz="1800" b="0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Effectiveness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200" y="1962403"/>
            <a:ext cx="18281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Questions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883" y="2368803"/>
            <a:ext cx="4932045" cy="2869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235" marR="906144" indent="-342900">
              <a:lnSpc>
                <a:spcPts val="1989"/>
              </a:lnSpc>
              <a:spcBef>
                <a:spcPts val="105"/>
              </a:spcBef>
              <a:buClr>
                <a:srgbClr val="053D89"/>
              </a:buClr>
              <a:buSzPct val="112500"/>
              <a:buAutoNum type="arabicPeriod"/>
              <a:tabLst>
                <a:tab pos="356235" algn="l"/>
              </a:tabLst>
            </a:pP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Which</a:t>
            </a:r>
            <a:r>
              <a:rPr sz="1600" i="1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aspirin</a:t>
            </a:r>
            <a:r>
              <a:rPr sz="1600" i="1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dose</a:t>
            </a:r>
            <a:r>
              <a:rPr sz="1600" i="1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offers</a:t>
            </a:r>
            <a:r>
              <a:rPr sz="1600" i="1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600" i="1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right</a:t>
            </a:r>
            <a:r>
              <a:rPr sz="1600" i="1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balance</a:t>
            </a:r>
            <a:r>
              <a:rPr sz="1600" i="1" spc="-8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1F214C"/>
                </a:solidFill>
                <a:latin typeface="Calibri"/>
                <a:cs typeface="Calibri"/>
              </a:rPr>
              <a:t>of effectiveness</a:t>
            </a:r>
            <a:r>
              <a:rPr sz="1600" i="1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600" i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minimal</a:t>
            </a:r>
            <a:r>
              <a:rPr sz="1600" i="1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risk</a:t>
            </a:r>
            <a:r>
              <a:rPr sz="1600" i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bleeding?</a:t>
            </a:r>
            <a:endParaRPr sz="1600" dirty="0">
              <a:latin typeface="Calibri"/>
              <a:cs typeface="Calibri"/>
            </a:endParaRPr>
          </a:p>
          <a:p>
            <a:pPr marL="356235" marR="5080" indent="-343535">
              <a:lnSpc>
                <a:spcPts val="1989"/>
              </a:lnSpc>
              <a:spcBef>
                <a:spcPts val="100"/>
              </a:spcBef>
              <a:buClr>
                <a:srgbClr val="053D89"/>
              </a:buClr>
              <a:buSzPct val="112500"/>
              <a:buAutoNum type="arabicPeriod"/>
              <a:tabLst>
                <a:tab pos="356235" algn="l"/>
              </a:tabLst>
            </a:pP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Can</a:t>
            </a:r>
            <a:r>
              <a:rPr sz="1600" i="1" spc="-10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sz="1600" i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be</a:t>
            </a:r>
            <a:r>
              <a:rPr sz="1600" i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used</a:t>
            </a:r>
            <a:r>
              <a:rPr sz="1600" i="1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600" i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find</a:t>
            </a:r>
            <a:r>
              <a:rPr sz="1600" i="1" spc="-8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600" i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answer</a:t>
            </a:r>
            <a:r>
              <a:rPr sz="1600" i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using</a:t>
            </a:r>
            <a:r>
              <a:rPr sz="1600" i="1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600" i="1" spc="-10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clinical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trial</a:t>
            </a:r>
            <a:r>
              <a:rPr sz="1600" i="1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model</a:t>
            </a:r>
            <a:r>
              <a:rPr sz="1600" i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wherein</a:t>
            </a:r>
            <a:r>
              <a:rPr sz="16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1F214C"/>
                </a:solidFill>
                <a:latin typeface="Calibri"/>
                <a:cs typeface="Calibri"/>
              </a:rPr>
              <a:t>patients</a:t>
            </a:r>
            <a:r>
              <a:rPr sz="1600" i="1" spc="-8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are</a:t>
            </a:r>
            <a:r>
              <a:rPr sz="1600" i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drivers</a:t>
            </a:r>
            <a:r>
              <a:rPr sz="1600" i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600" i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engagement?</a:t>
            </a:r>
            <a:endParaRPr sz="16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1019"/>
              </a:spcBef>
            </a:pP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Strength</a:t>
            </a:r>
            <a:r>
              <a:rPr sz="2400" b="1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 PCORnet®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727710">
              <a:lnSpc>
                <a:spcPts val="1900"/>
              </a:lnSpc>
              <a:spcBef>
                <a:spcPts val="400"/>
              </a:spcBef>
            </a:pP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Adaptors:</a:t>
            </a:r>
            <a:r>
              <a:rPr sz="1600" b="1" spc="-9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Nine</a:t>
            </a:r>
            <a:r>
              <a:rPr sz="1600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214C"/>
                </a:solidFill>
                <a:latin typeface="Calibri"/>
                <a:cs typeface="Calibri"/>
              </a:rPr>
              <a:t>patient</a:t>
            </a:r>
            <a:r>
              <a:rPr sz="1600" spc="-114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partners</a:t>
            </a:r>
            <a:r>
              <a:rPr sz="1600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from</a:t>
            </a:r>
            <a:r>
              <a:rPr sz="1600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ADAPTABLE’s </a:t>
            </a:r>
            <a:r>
              <a:rPr sz="1600" spc="-30" dirty="0">
                <a:solidFill>
                  <a:srgbClr val="1F214C"/>
                </a:solidFill>
                <a:latin typeface="Calibri"/>
                <a:cs typeface="Calibri"/>
              </a:rPr>
              <a:t>clinical</a:t>
            </a:r>
            <a:r>
              <a:rPr sz="1600" spc="-8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r>
              <a:rPr sz="1600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networks.</a:t>
            </a:r>
            <a:endParaRPr sz="1600" dirty="0">
              <a:latin typeface="Calibri"/>
              <a:cs typeface="Calibri"/>
            </a:endParaRPr>
          </a:p>
          <a:p>
            <a:pPr marL="184150" lvl="1" indent="-17145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84150" algn="l"/>
              </a:tabLst>
            </a:pP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Offered</a:t>
            </a:r>
            <a:r>
              <a:rPr sz="1600" spc="-8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study</a:t>
            </a:r>
            <a:r>
              <a:rPr sz="1600" spc="-8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guidance</a:t>
            </a:r>
            <a:endParaRPr sz="1600" dirty="0">
              <a:latin typeface="Calibri"/>
              <a:cs typeface="Calibri"/>
            </a:endParaRPr>
          </a:p>
          <a:p>
            <a:pPr marL="184150" marR="1288415" lvl="1" indent="-172085">
              <a:lnSpc>
                <a:spcPct val="103699"/>
              </a:lnSpc>
              <a:spcBef>
                <a:spcPts val="12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Embedded</a:t>
            </a:r>
            <a:r>
              <a:rPr sz="16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at</a:t>
            </a:r>
            <a:r>
              <a:rPr sz="16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every</a:t>
            </a:r>
            <a:r>
              <a:rPr sz="16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study</a:t>
            </a:r>
            <a:r>
              <a:rPr sz="16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step,</a:t>
            </a:r>
            <a:r>
              <a:rPr sz="1600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from</a:t>
            </a:r>
            <a:r>
              <a:rPr sz="16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study 	concept</a:t>
            </a:r>
            <a:r>
              <a:rPr sz="1600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6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completion</a:t>
            </a:r>
            <a:r>
              <a:rPr sz="1600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6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dissemination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2901" y="2019894"/>
            <a:ext cx="2898775" cy="2336165"/>
          </a:xfrm>
          <a:prstGeom prst="rect">
            <a:avLst/>
          </a:prstGeom>
          <a:solidFill>
            <a:srgbClr val="73B642">
              <a:alpha val="19999"/>
            </a:srgbClr>
          </a:solidFill>
        </p:spPr>
        <p:txBody>
          <a:bodyPr vert="horz" wrap="square" lIns="0" tIns="679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0F2236"/>
                </a:solidFill>
                <a:latin typeface="Calibri"/>
                <a:cs typeface="Calibri"/>
              </a:rPr>
              <a:t>Study</a:t>
            </a:r>
            <a:r>
              <a:rPr sz="1800" b="1" spc="-4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236"/>
                </a:solidFill>
                <a:latin typeface="Calibri"/>
                <a:cs typeface="Calibri"/>
              </a:rPr>
              <a:t>Snapshot</a:t>
            </a:r>
            <a:endParaRPr sz="1800">
              <a:latin typeface="Calibri"/>
              <a:cs typeface="Calibri"/>
            </a:endParaRPr>
          </a:p>
          <a:p>
            <a:pPr marL="285750" indent="-194310">
              <a:lnSpc>
                <a:spcPct val="100000"/>
              </a:lnSpc>
              <a:spcBef>
                <a:spcPts val="1025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sz="1400" spc="-10" dirty="0">
                <a:solidFill>
                  <a:srgbClr val="0F2236"/>
                </a:solidFill>
                <a:latin typeface="Calibri"/>
                <a:cs typeface="Calibri"/>
              </a:rPr>
              <a:t>Pragmatic</a:t>
            </a:r>
            <a:r>
              <a:rPr sz="1400" spc="-7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236"/>
                </a:solidFill>
                <a:latin typeface="Calibri"/>
                <a:cs typeface="Calibri"/>
              </a:rPr>
              <a:t>clinical</a:t>
            </a:r>
            <a:r>
              <a:rPr sz="1400" spc="-3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F2236"/>
                </a:solidFill>
                <a:latin typeface="Calibri"/>
                <a:cs typeface="Calibri"/>
              </a:rPr>
              <a:t>trial</a:t>
            </a:r>
            <a:endParaRPr sz="1400">
              <a:latin typeface="Calibri"/>
              <a:cs typeface="Calibri"/>
            </a:endParaRPr>
          </a:p>
          <a:p>
            <a:pPr marL="285750" marR="710565" indent="-194945">
              <a:lnSpc>
                <a:spcPts val="1610"/>
              </a:lnSpc>
              <a:spcBef>
                <a:spcPts val="1240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sz="1400" b="1" dirty="0">
                <a:solidFill>
                  <a:srgbClr val="0F2236"/>
                </a:solidFill>
                <a:latin typeface="Calibri"/>
                <a:cs typeface="Calibri"/>
              </a:rPr>
              <a:t>15,000</a:t>
            </a:r>
            <a:r>
              <a:rPr sz="1400" b="1" spc="1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0F2236"/>
                </a:solidFill>
                <a:latin typeface="Calibri"/>
                <a:cs typeface="Calibri"/>
              </a:rPr>
              <a:t>patients</a:t>
            </a:r>
            <a:r>
              <a:rPr sz="1400" b="1" spc="-5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living</a:t>
            </a:r>
            <a:r>
              <a:rPr sz="1400" spc="-3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0F2236"/>
                </a:solidFill>
                <a:latin typeface="Calibri"/>
                <a:cs typeface="Calibri"/>
              </a:rPr>
              <a:t>with </a:t>
            </a:r>
            <a:r>
              <a:rPr sz="1400" dirty="0">
                <a:solidFill>
                  <a:srgbClr val="0F2236"/>
                </a:solidFill>
                <a:latin typeface="Calibri"/>
                <a:cs typeface="Calibri"/>
              </a:rPr>
              <a:t>heart</a:t>
            </a:r>
            <a:r>
              <a:rPr sz="1400" spc="-4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F2236"/>
                </a:solidFill>
                <a:latin typeface="Calibri"/>
                <a:cs typeface="Calibri"/>
              </a:rPr>
              <a:t>disease</a:t>
            </a:r>
            <a:endParaRPr sz="1400">
              <a:latin typeface="Calibri"/>
              <a:cs typeface="Calibri"/>
            </a:endParaRPr>
          </a:p>
          <a:p>
            <a:pPr marL="285750" indent="-194310">
              <a:lnSpc>
                <a:spcPct val="100000"/>
              </a:lnSpc>
              <a:spcBef>
                <a:spcPts val="960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sz="1400" dirty="0">
                <a:solidFill>
                  <a:srgbClr val="101026"/>
                </a:solidFill>
                <a:latin typeface="Calibri"/>
                <a:cs typeface="Calibri"/>
              </a:rPr>
              <a:t>Randomly</a:t>
            </a:r>
            <a:r>
              <a:rPr sz="1400" spc="-65" dirty="0">
                <a:solidFill>
                  <a:srgbClr val="10102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01026"/>
                </a:solidFill>
                <a:latin typeface="Calibri"/>
                <a:cs typeface="Calibri"/>
              </a:rPr>
              <a:t>assigned</a:t>
            </a:r>
            <a:r>
              <a:rPr sz="1400" spc="-80" dirty="0">
                <a:solidFill>
                  <a:srgbClr val="10102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01026"/>
                </a:solidFill>
                <a:latin typeface="Calibri"/>
                <a:cs typeface="Calibri"/>
              </a:rPr>
              <a:t>(1:1</a:t>
            </a:r>
            <a:r>
              <a:rPr sz="1400" spc="-40" dirty="0">
                <a:solidFill>
                  <a:srgbClr val="10102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01026"/>
                </a:solidFill>
                <a:latin typeface="Calibri"/>
                <a:cs typeface="Calibri"/>
              </a:rPr>
              <a:t>ratio)</a:t>
            </a:r>
            <a:endParaRPr sz="1400">
              <a:latin typeface="Calibri"/>
              <a:cs typeface="Calibri"/>
            </a:endParaRPr>
          </a:p>
          <a:p>
            <a:pPr marL="285750" marR="628650" indent="-195580">
              <a:lnSpc>
                <a:spcPct val="100000"/>
              </a:lnSpc>
              <a:spcBef>
                <a:spcPts val="940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sz="1400" dirty="0">
                <a:solidFill>
                  <a:srgbClr val="101026"/>
                </a:solidFill>
                <a:latin typeface="Calibri"/>
                <a:cs typeface="Calibri"/>
              </a:rPr>
              <a:t>Aspirin</a:t>
            </a:r>
            <a:r>
              <a:rPr sz="1400" spc="-10" dirty="0">
                <a:solidFill>
                  <a:srgbClr val="101026"/>
                </a:solidFill>
                <a:latin typeface="Calibri"/>
                <a:cs typeface="Calibri"/>
              </a:rPr>
              <a:t> Dose-</a:t>
            </a:r>
            <a:r>
              <a:rPr sz="1400" spc="-165" dirty="0">
                <a:solidFill>
                  <a:srgbClr val="10102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01026"/>
                </a:solidFill>
                <a:latin typeface="Calibri"/>
                <a:cs typeface="Calibri"/>
              </a:rPr>
              <a:t>81</a:t>
            </a:r>
            <a:r>
              <a:rPr sz="1400" spc="-25" dirty="0">
                <a:solidFill>
                  <a:srgbClr val="101026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01026"/>
                </a:solidFill>
                <a:latin typeface="Calibri"/>
                <a:cs typeface="Calibri"/>
              </a:rPr>
              <a:t>mg/day</a:t>
            </a:r>
            <a:r>
              <a:rPr sz="1400" spc="-15" dirty="0">
                <a:solidFill>
                  <a:srgbClr val="10102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01026"/>
                </a:solidFill>
                <a:latin typeface="Calibri"/>
                <a:cs typeface="Calibri"/>
              </a:rPr>
              <a:t>vs. </a:t>
            </a:r>
            <a:r>
              <a:rPr sz="1400" dirty="0">
                <a:solidFill>
                  <a:srgbClr val="101026"/>
                </a:solidFill>
                <a:latin typeface="Calibri"/>
                <a:cs typeface="Calibri"/>
              </a:rPr>
              <a:t>325</a:t>
            </a:r>
            <a:r>
              <a:rPr sz="1400" spc="-30" dirty="0">
                <a:solidFill>
                  <a:srgbClr val="101026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01026"/>
                </a:solidFill>
                <a:latin typeface="Calibri"/>
                <a:cs typeface="Calibri"/>
              </a:rPr>
              <a:t>mg/day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6176" y="4690871"/>
            <a:ext cx="1636775" cy="17525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026200" y="4752340"/>
            <a:ext cx="2927350" cy="7340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0"/>
              </a:spcBef>
            </a:pP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“I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have</a:t>
            </a:r>
            <a:r>
              <a:rPr sz="16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lost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three</a:t>
            </a:r>
            <a:r>
              <a:rPr sz="16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friends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600" i="1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heart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disease;</a:t>
            </a:r>
            <a:r>
              <a:rPr sz="1600" i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I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don’t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want to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lose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more.”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Ken</a:t>
            </a:r>
            <a:r>
              <a:rPr sz="14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Gregorie,</a:t>
            </a:r>
            <a:r>
              <a:rPr sz="14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Adaptor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2198" y="1862835"/>
            <a:ext cx="11944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214C"/>
                </a:solidFill>
                <a:latin typeface="Calibri"/>
                <a:cs typeface="Calibri"/>
              </a:rPr>
              <a:t>IMPACT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099" y="2330137"/>
            <a:ext cx="8552181" cy="254557"/>
          </a:xfrm>
          <a:prstGeom prst="rect">
            <a:avLst/>
          </a:prstGeom>
          <a:solidFill>
            <a:srgbClr val="1F214C"/>
          </a:solidFill>
        </p:spPr>
        <p:txBody>
          <a:bodyPr vert="horz" wrap="square" lIns="0" tIns="825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65"/>
              </a:spcBef>
            </a:pPr>
            <a:r>
              <a:rPr sz="1600" b="1" spc="-25" dirty="0">
                <a:solidFill>
                  <a:srgbClr val="FEFFFE"/>
                </a:solidFill>
                <a:latin typeface="Calibri"/>
                <a:cs typeface="Calibri"/>
              </a:rPr>
              <a:t>ADAPTORS</a:t>
            </a:r>
            <a:r>
              <a:rPr sz="1600" b="1" spc="-80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EFFFE"/>
                </a:solidFill>
                <a:latin typeface="Calibri"/>
                <a:cs typeface="Calibri"/>
              </a:rPr>
              <a:t>CONTRIBUTED</a:t>
            </a:r>
            <a:r>
              <a:rPr sz="1600" b="1" spc="-40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EFFFE"/>
                </a:solidFill>
                <a:latin typeface="Calibri"/>
                <a:cs typeface="Calibri"/>
              </a:rPr>
              <a:t>TO</a:t>
            </a:r>
            <a:r>
              <a:rPr sz="1600" b="1" spc="-25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EFFFE"/>
                </a:solidFill>
                <a:latin typeface="Calibri"/>
                <a:cs typeface="Calibri"/>
              </a:rPr>
              <a:t>3</a:t>
            </a:r>
            <a:r>
              <a:rPr sz="1600" b="1" spc="-60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EFFFE"/>
                </a:solidFill>
                <a:latin typeface="Calibri"/>
                <a:cs typeface="Calibri"/>
              </a:rPr>
              <a:t>KEY</a:t>
            </a:r>
            <a:r>
              <a:rPr sz="1600" b="1" spc="-30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EFFFE"/>
                </a:solidFill>
                <a:latin typeface="Calibri"/>
                <a:cs typeface="Calibri"/>
              </a:rPr>
              <a:t>EFFORTS: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2346" y="2739588"/>
            <a:ext cx="2455545" cy="13931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405765" marR="396240" indent="3175" algn="ctr">
              <a:lnSpc>
                <a:spcPts val="1900"/>
              </a:lnSpc>
              <a:spcBef>
                <a:spcPts val="380"/>
              </a:spcBef>
            </a:pPr>
            <a:r>
              <a:rPr sz="1800" b="1" spc="-20" dirty="0">
                <a:solidFill>
                  <a:srgbClr val="4A9FCB"/>
                </a:solidFill>
                <a:latin typeface="Calibri"/>
                <a:cs typeface="Calibri"/>
              </a:rPr>
              <a:t>Newsletter</a:t>
            </a:r>
            <a:r>
              <a:rPr sz="1800" b="1" dirty="0">
                <a:solidFill>
                  <a:srgbClr val="4A9FCB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A9FCB"/>
                </a:solidFill>
                <a:latin typeface="Calibri"/>
                <a:cs typeface="Calibri"/>
              </a:rPr>
              <a:t>for </a:t>
            </a:r>
            <a:r>
              <a:rPr sz="1800" b="1" spc="-10" dirty="0">
                <a:solidFill>
                  <a:srgbClr val="4A9FCB"/>
                </a:solidFill>
                <a:latin typeface="Calibri"/>
                <a:cs typeface="Calibri"/>
              </a:rPr>
              <a:t>Enrolled</a:t>
            </a:r>
            <a:r>
              <a:rPr sz="1800" b="1" spc="-45" dirty="0">
                <a:solidFill>
                  <a:srgbClr val="4A9FCB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4A9FCB"/>
                </a:solidFill>
                <a:latin typeface="Calibri"/>
                <a:cs typeface="Calibri"/>
              </a:rPr>
              <a:t>Patients: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ts val="1610"/>
              </a:lnSpc>
              <a:spcBef>
                <a:spcPts val="30"/>
              </a:spcBef>
            </a:pP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Quarterly,</a:t>
            </a:r>
            <a:r>
              <a:rPr sz="1400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included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study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updates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plus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patients’</a:t>
            </a:r>
            <a:r>
              <a:rPr sz="14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personal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stories</a:t>
            </a:r>
            <a:endParaRPr sz="1400">
              <a:latin typeface="Calibri"/>
              <a:cs typeface="Calibri"/>
            </a:endParaRPr>
          </a:p>
          <a:p>
            <a:pPr marL="176530" marR="167005" algn="ctr">
              <a:lnSpc>
                <a:spcPts val="1580"/>
              </a:lnSpc>
              <a:spcBef>
                <a:spcPts val="310"/>
              </a:spcBef>
            </a:pP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493</a:t>
            </a:r>
            <a:r>
              <a:rPr sz="1400" b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participants</a:t>
            </a:r>
            <a:r>
              <a:rPr sz="1400" b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have</a:t>
            </a:r>
            <a:r>
              <a:rPr sz="14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shared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their</a:t>
            </a:r>
            <a:r>
              <a:rPr sz="14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personal</a:t>
            </a:r>
            <a:r>
              <a:rPr sz="1400" b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story</a:t>
            </a:r>
            <a:r>
              <a:rPr sz="14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400" b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1F214C"/>
                </a:solidFill>
                <a:latin typeface="Calibri"/>
                <a:cs typeface="Calibri"/>
              </a:rPr>
              <a:t>date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4849" y="2757876"/>
            <a:ext cx="2704465" cy="1341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A9FCB"/>
                </a:solidFill>
                <a:latin typeface="Calibri"/>
                <a:cs typeface="Calibri"/>
              </a:rPr>
              <a:t>Study</a:t>
            </a:r>
            <a:r>
              <a:rPr sz="1800" b="1" spc="-55" dirty="0">
                <a:solidFill>
                  <a:srgbClr val="4A9FC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A9FCB"/>
                </a:solidFill>
                <a:latin typeface="Calibri"/>
                <a:cs typeface="Calibri"/>
              </a:rPr>
              <a:t>Communication: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Revised</a:t>
            </a:r>
            <a:r>
              <a:rPr sz="1400" b="1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study</a:t>
            </a:r>
            <a:r>
              <a:rPr sz="1400" b="1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materials</a:t>
            </a:r>
            <a:endParaRPr sz="1400">
              <a:latin typeface="Calibri"/>
              <a:cs typeface="Calibri"/>
            </a:endParaRPr>
          </a:p>
          <a:p>
            <a:pPr marL="67310" marR="44450" algn="ctr">
              <a:lnSpc>
                <a:spcPts val="1610"/>
              </a:lnSpc>
              <a:spcBef>
                <a:spcPts val="110"/>
              </a:spcBef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4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make</a:t>
            </a:r>
            <a:r>
              <a:rPr sz="14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them</a:t>
            </a:r>
            <a:r>
              <a:rPr sz="14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more</a:t>
            </a:r>
            <a:r>
              <a:rPr sz="14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understandable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1400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patient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audience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coached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study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team</a:t>
            </a:r>
            <a:r>
              <a:rPr sz="14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at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limited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sites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40"/>
              </a:lnSpc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mock</a:t>
            </a:r>
            <a:r>
              <a:rPr sz="14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calls</a:t>
            </a:r>
            <a:r>
              <a:rPr sz="14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potential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participants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6859" y="2770067"/>
            <a:ext cx="2337435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A9FCB"/>
                </a:solidFill>
                <a:latin typeface="Calibri"/>
                <a:cs typeface="Calibri"/>
              </a:rPr>
              <a:t>Clinician</a:t>
            </a:r>
            <a:r>
              <a:rPr sz="1800" b="1" spc="-15" dirty="0">
                <a:solidFill>
                  <a:srgbClr val="4A9FCB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A9FCB"/>
                </a:solidFill>
                <a:latin typeface="Calibri"/>
                <a:cs typeface="Calibri"/>
              </a:rPr>
              <a:t>Engagement: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95300"/>
              </a:lnSpc>
              <a:spcBef>
                <a:spcPts val="114"/>
              </a:spcBef>
            </a:pP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Adaptors</a:t>
            </a:r>
            <a:r>
              <a:rPr sz="1400" b="1" spc="-30" dirty="0">
                <a:solidFill>
                  <a:srgbClr val="1F214C"/>
                </a:solidFill>
                <a:latin typeface="Calibri"/>
                <a:cs typeface="Calibri"/>
              </a:rPr>
              <a:t> educated</a:t>
            </a:r>
            <a:r>
              <a:rPr sz="1400" b="1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clinicians</a:t>
            </a:r>
            <a:r>
              <a:rPr sz="1400" b="1" spc="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on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what</a:t>
            </a:r>
            <a:r>
              <a:rPr sz="14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aspects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ADAPTABLE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were</a:t>
            </a:r>
            <a:r>
              <a:rPr sz="14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engaging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them</a:t>
            </a:r>
            <a:r>
              <a:rPr sz="14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to 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improve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participation</a:t>
            </a:r>
            <a:r>
              <a:rPr sz="1400" spc="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rates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1946246"/>
            <a:ext cx="8833956" cy="3351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9100" y="4286689"/>
            <a:ext cx="8552180" cy="64603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810" rIns="0" bIns="0" rtlCol="0">
            <a:noAutofit/>
          </a:bodyPr>
          <a:lstStyle/>
          <a:p>
            <a:pPr marL="2105025" marR="2116455" indent="15875" algn="ctr">
              <a:lnSpc>
                <a:spcPct val="101400"/>
              </a:lnSpc>
              <a:spcBef>
                <a:spcPts val="3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5833" y="4842982"/>
            <a:ext cx="5523865" cy="13436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60"/>
              </a:spcBef>
            </a:pPr>
            <a:r>
              <a:rPr sz="2800" b="1" spc="-10" dirty="0">
                <a:solidFill>
                  <a:srgbClr val="1F214C"/>
                </a:solidFill>
                <a:latin typeface="Calibri"/>
                <a:cs typeface="Calibri"/>
              </a:rPr>
              <a:t>Takeaway</a:t>
            </a:r>
            <a:endParaRPr sz="2800" dirty="0">
              <a:latin typeface="Calibri"/>
              <a:cs typeface="Calibri"/>
            </a:endParaRPr>
          </a:p>
          <a:p>
            <a:pPr marL="12700" marR="5080" algn="ctr">
              <a:lnSpc>
                <a:spcPct val="81300"/>
              </a:lnSpc>
              <a:spcBef>
                <a:spcPts val="1080"/>
              </a:spcBef>
            </a:pP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PCORnet</a:t>
            </a:r>
            <a:r>
              <a:rPr sz="1600" b="1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3B3838"/>
                </a:solidFill>
                <a:latin typeface="Calibri"/>
                <a:cs typeface="Calibri"/>
              </a:rPr>
              <a:t>infrastructure</a:t>
            </a:r>
            <a:r>
              <a:rPr sz="1600" b="1" spc="-10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supports</a:t>
            </a:r>
            <a:r>
              <a:rPr sz="1600" b="1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patient</a:t>
            </a:r>
            <a:r>
              <a:rPr sz="1600" b="1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partner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engagement</a:t>
            </a:r>
            <a:r>
              <a:rPr sz="1600" b="1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B3838"/>
                </a:solidFill>
                <a:latin typeface="Calibri"/>
                <a:cs typeface="Calibri"/>
              </a:rPr>
              <a:t>that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can</a:t>
            </a:r>
            <a:r>
              <a:rPr sz="1600" b="1" spc="-10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fortify</a:t>
            </a:r>
            <a:r>
              <a:rPr sz="1600" b="1" spc="-7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your</a:t>
            </a:r>
            <a:r>
              <a:rPr sz="1600" b="1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study’s</a:t>
            </a:r>
            <a:r>
              <a:rPr sz="1600" b="1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efforts</a:t>
            </a:r>
            <a:r>
              <a:rPr sz="1600" b="1" spc="-9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600" b="1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contribute</a:t>
            </a:r>
            <a:r>
              <a:rPr sz="1600" b="1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sz="1600" b="1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faster</a:t>
            </a:r>
            <a:r>
              <a:rPr sz="1600" b="1" spc="50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enrollment</a:t>
            </a:r>
            <a:r>
              <a:rPr sz="1600" b="1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600" b="1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improved</a:t>
            </a:r>
            <a:r>
              <a:rPr sz="1600" b="1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retention.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9099" y="4840629"/>
            <a:ext cx="8725093" cy="250825"/>
            <a:chOff x="193233" y="4907741"/>
            <a:chExt cx="8950960" cy="250825"/>
          </a:xfrm>
        </p:grpSpPr>
        <p:sp>
          <p:nvSpPr>
            <p:cNvPr id="11" name="object 11"/>
            <p:cNvSpPr/>
            <p:nvPr/>
          </p:nvSpPr>
          <p:spPr>
            <a:xfrm>
              <a:off x="193233" y="4989600"/>
              <a:ext cx="8673465" cy="0"/>
            </a:xfrm>
            <a:custGeom>
              <a:avLst/>
              <a:gdLst/>
              <a:ahLst/>
              <a:cxnLst/>
              <a:rect l="l" t="t" r="r" b="b"/>
              <a:pathLst>
                <a:path w="8673465">
                  <a:moveTo>
                    <a:pt x="0" y="0"/>
                  </a:moveTo>
                  <a:lnTo>
                    <a:pt x="8673380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80731" y="4987050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11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5793" y="4907741"/>
              <a:ext cx="178205" cy="2077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1470" y="4989600"/>
              <a:ext cx="8673465" cy="0"/>
            </a:xfrm>
            <a:custGeom>
              <a:avLst/>
              <a:gdLst/>
              <a:ahLst/>
              <a:cxnLst/>
              <a:rect l="l" t="t" r="r" b="b"/>
              <a:pathLst>
                <a:path w="8673465">
                  <a:moveTo>
                    <a:pt x="0" y="0"/>
                  </a:moveTo>
                  <a:lnTo>
                    <a:pt x="8673380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5F42C2B9-F92E-801D-9B50-5BFDA78EB0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401" y="605345"/>
            <a:ext cx="8115966" cy="1072600"/>
          </a:xfrm>
          <a:prstGeom prst="rect">
            <a:avLst/>
          </a:prstGeom>
        </p:spPr>
        <p:txBody>
          <a:bodyPr vert="horz" wrap="square" lIns="0" tIns="224027" rIns="0" bIns="0" rtlCol="0">
            <a:spAutoFit/>
          </a:bodyPr>
          <a:lstStyle/>
          <a:p>
            <a:pPr marL="50800">
              <a:lnSpc>
                <a:spcPts val="4605"/>
              </a:lnSpc>
              <a:spcBef>
                <a:spcPts val="100"/>
              </a:spcBef>
            </a:pPr>
            <a:r>
              <a:rPr spc="-10" dirty="0">
                <a:solidFill>
                  <a:schemeClr val="tx2"/>
                </a:solidFill>
              </a:rPr>
              <a:t>ADAPTABLE</a:t>
            </a:r>
          </a:p>
          <a:p>
            <a:pPr marL="50800">
              <a:lnSpc>
                <a:spcPts val="1964"/>
              </a:lnSpc>
            </a:pP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Aspirin</a:t>
            </a:r>
            <a:r>
              <a:rPr sz="1800" b="0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Dosing: A</a:t>
            </a:r>
            <a:r>
              <a:rPr sz="1800" b="0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40" dirty="0">
                <a:solidFill>
                  <a:srgbClr val="3B3838"/>
                </a:solidFill>
                <a:latin typeface="Calibri"/>
                <a:cs typeface="Calibri"/>
              </a:rPr>
              <a:t>Patient-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centric</a:t>
            </a:r>
            <a:r>
              <a:rPr sz="1800" b="0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Trial</a:t>
            </a:r>
            <a:r>
              <a:rPr sz="1800" b="0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Assessing</a:t>
            </a:r>
            <a:r>
              <a:rPr sz="1800" b="0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Benefits</a:t>
            </a:r>
            <a:r>
              <a:rPr sz="1800" b="0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800" b="0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Long-Term</a:t>
            </a:r>
            <a:r>
              <a:rPr sz="1800" b="0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Effectiveness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C5143A-3FEA-BDEB-BE5F-3537186EB864}"/>
              </a:ext>
            </a:extLst>
          </p:cNvPr>
          <p:cNvSpPr txBox="1"/>
          <p:nvPr/>
        </p:nvSpPr>
        <p:spPr>
          <a:xfrm>
            <a:off x="1730906" y="4282390"/>
            <a:ext cx="547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-10" dirty="0">
                <a:solidFill>
                  <a:srgbClr val="3B3838"/>
                </a:solidFill>
                <a:latin typeface="Calibri"/>
                <a:cs typeface="Calibri"/>
              </a:rPr>
              <a:t>Over</a:t>
            </a:r>
            <a:r>
              <a:rPr lang="en-US" sz="1600" b="1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rgbClr val="3B3838"/>
                </a:solidFill>
                <a:latin typeface="Calibri"/>
                <a:cs typeface="Calibri"/>
              </a:rPr>
              <a:t>15,000</a:t>
            </a:r>
            <a:r>
              <a:rPr lang="en-US" sz="1600" b="1" spc="-10" dirty="0">
                <a:solidFill>
                  <a:srgbClr val="3B3838"/>
                </a:solidFill>
                <a:latin typeface="Calibri"/>
                <a:cs typeface="Calibri"/>
              </a:rPr>
              <a:t> patients</a:t>
            </a:r>
            <a:r>
              <a:rPr lang="en-US" sz="1600" b="1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spc="-10" dirty="0">
                <a:solidFill>
                  <a:srgbClr val="3B3838"/>
                </a:solidFill>
                <a:latin typeface="Calibri"/>
                <a:cs typeface="Calibri"/>
              </a:rPr>
              <a:t>enrolled</a:t>
            </a:r>
            <a:r>
              <a:rPr lang="en-US" sz="1600" b="1" spc="-7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rgbClr val="3B3838"/>
                </a:solidFill>
                <a:latin typeface="Calibri"/>
                <a:cs typeface="Calibri"/>
              </a:rPr>
              <a:t>from</a:t>
            </a:r>
            <a:r>
              <a:rPr lang="en-US" sz="1600" b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rgbClr val="3B3838"/>
                </a:solidFill>
                <a:latin typeface="Calibri"/>
                <a:cs typeface="Calibri"/>
              </a:rPr>
              <a:t>40</a:t>
            </a:r>
            <a:r>
              <a:rPr lang="en-US" sz="1600" b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rgbClr val="3B3838"/>
                </a:solidFill>
                <a:latin typeface="Calibri"/>
                <a:cs typeface="Calibri"/>
              </a:rPr>
              <a:t>sites</a:t>
            </a:r>
            <a:r>
              <a:rPr lang="en-US" sz="1600" b="1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rgbClr val="3B3838"/>
                </a:solidFill>
                <a:latin typeface="Calibri"/>
                <a:cs typeface="Calibri"/>
              </a:rPr>
              <a:t>over</a:t>
            </a:r>
            <a:r>
              <a:rPr lang="en-US" sz="1600" b="1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rgbClr val="3B3838"/>
                </a:solidFill>
                <a:latin typeface="Calibri"/>
                <a:cs typeface="Calibri"/>
              </a:rPr>
              <a:t>38</a:t>
            </a:r>
            <a:r>
              <a:rPr lang="en-US" sz="1600" b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spc="-10" dirty="0">
                <a:solidFill>
                  <a:srgbClr val="3B3838"/>
                </a:solidFill>
                <a:latin typeface="Calibri"/>
                <a:cs typeface="Calibri"/>
              </a:rPr>
              <a:t>months </a:t>
            </a:r>
            <a:br>
              <a:rPr lang="en-US" sz="1600" b="1" spc="-10" dirty="0">
                <a:solidFill>
                  <a:srgbClr val="3B3838"/>
                </a:solidFill>
                <a:latin typeface="Calibri"/>
                <a:cs typeface="Calibri"/>
              </a:rPr>
            </a:br>
            <a:r>
              <a:rPr lang="en-US" sz="1600" b="1" spc="-10" dirty="0">
                <a:solidFill>
                  <a:srgbClr val="3B3838"/>
                </a:solidFill>
                <a:latin typeface="Calibri"/>
                <a:cs typeface="Calibri"/>
              </a:rPr>
              <a:t>Results</a:t>
            </a:r>
            <a:r>
              <a:rPr lang="en-US" sz="1600" b="1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spc="-20" dirty="0">
                <a:solidFill>
                  <a:srgbClr val="3B3838"/>
                </a:solidFill>
                <a:latin typeface="Calibri"/>
                <a:cs typeface="Calibri"/>
              </a:rPr>
              <a:t>published</a:t>
            </a:r>
            <a:r>
              <a:rPr lang="en-US" sz="1600" b="1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rgbClr val="3B3838"/>
                </a:solidFill>
                <a:latin typeface="Calibri"/>
                <a:cs typeface="Calibri"/>
              </a:rPr>
              <a:t>May</a:t>
            </a:r>
            <a:r>
              <a:rPr lang="en-US" sz="1600" b="1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rgbClr val="3B3838"/>
                </a:solidFill>
                <a:latin typeface="Calibri"/>
                <a:cs typeface="Calibri"/>
              </a:rPr>
              <a:t>2021,</a:t>
            </a:r>
            <a:r>
              <a:rPr lang="en-US" sz="1600" b="1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i="1" dirty="0">
                <a:solidFill>
                  <a:srgbClr val="3B3838"/>
                </a:solidFill>
                <a:latin typeface="Calibri"/>
                <a:cs typeface="Calibri"/>
              </a:rPr>
              <a:t>New</a:t>
            </a:r>
            <a:r>
              <a:rPr lang="en-US" sz="1600" b="1" i="1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i="1" dirty="0">
                <a:solidFill>
                  <a:srgbClr val="3B3838"/>
                </a:solidFill>
                <a:latin typeface="Calibri"/>
                <a:cs typeface="Calibri"/>
              </a:rPr>
              <a:t>England</a:t>
            </a:r>
            <a:r>
              <a:rPr lang="en-US" sz="1600" b="1" i="1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i="1" dirty="0">
                <a:solidFill>
                  <a:srgbClr val="3B3838"/>
                </a:solidFill>
                <a:latin typeface="Calibri"/>
                <a:cs typeface="Calibri"/>
              </a:rPr>
              <a:t>Journal</a:t>
            </a:r>
            <a:r>
              <a:rPr lang="en-US" sz="1600" b="1" i="1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i="1" dirty="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lang="en-US" sz="1600" b="1" i="1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lang="en-US" sz="1600" b="1" i="1" spc="-10" dirty="0">
                <a:solidFill>
                  <a:srgbClr val="3B3838"/>
                </a:solidFill>
                <a:latin typeface="Calibri"/>
                <a:cs typeface="Calibri"/>
              </a:rPr>
              <a:t>Medicine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888" y="753364"/>
            <a:ext cx="8031480" cy="875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665"/>
              </a:lnSpc>
              <a:spcBef>
                <a:spcPts val="100"/>
              </a:spcBef>
            </a:pPr>
            <a:r>
              <a:rPr dirty="0"/>
              <a:t>BP</a:t>
            </a:r>
            <a:r>
              <a:rPr spc="-120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spc="-10" dirty="0"/>
              <a:t>Laboratory</a:t>
            </a:r>
          </a:p>
          <a:p>
            <a:pPr marL="12700">
              <a:lnSpc>
                <a:spcPts val="2025"/>
              </a:lnSpc>
            </a:pP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A</a:t>
            </a:r>
            <a:r>
              <a:rPr sz="1800" b="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Reusable Platform</a:t>
            </a:r>
            <a:r>
              <a:rPr sz="1800" b="0" spc="-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for</a:t>
            </a:r>
            <a:r>
              <a:rPr sz="1800" b="0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Efficient</a:t>
            </a:r>
            <a:r>
              <a:rPr sz="1800" b="0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Surveillance and Comparative Effectiveness</a:t>
            </a:r>
            <a:r>
              <a:rPr sz="1800" b="0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Research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290" y="1806955"/>
            <a:ext cx="5100955" cy="14592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Question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400"/>
              </a:spcBef>
            </a:pP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Can</a:t>
            </a:r>
            <a:r>
              <a:rPr sz="1600" i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support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 reusable</a:t>
            </a:r>
            <a:r>
              <a:rPr sz="16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platform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to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reduce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patient/investigator</a:t>
            </a:r>
            <a:r>
              <a:rPr sz="1600" i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burden</a:t>
            </a:r>
            <a:r>
              <a:rPr sz="1600" i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600" i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streamline</a:t>
            </a:r>
            <a:r>
              <a:rPr sz="1600" i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evidence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generation</a:t>
            </a:r>
            <a:r>
              <a:rPr sz="1600" i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around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new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programs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or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technologies</a:t>
            </a:r>
            <a:r>
              <a:rPr sz="1600" i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designed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1F214C"/>
                </a:solidFill>
                <a:latin typeface="Calibri"/>
                <a:cs typeface="Calibri"/>
              </a:rPr>
              <a:t>to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help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improve</a:t>
            </a:r>
            <a:r>
              <a:rPr sz="1600" i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blood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pressure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control?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3468116"/>
            <a:ext cx="278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Strength</a:t>
            </a:r>
            <a:r>
              <a:rPr sz="2400" b="1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 PCORnet®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290" y="3874516"/>
            <a:ext cx="51034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Broad</a:t>
            </a:r>
            <a:r>
              <a:rPr sz="16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reach</a:t>
            </a:r>
            <a:r>
              <a:rPr sz="16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into</a:t>
            </a:r>
            <a:r>
              <a:rPr sz="16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6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large</a:t>
            </a:r>
            <a:r>
              <a:rPr sz="16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percentage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6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6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U.S.</a:t>
            </a:r>
            <a:r>
              <a:rPr sz="16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population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Established</a:t>
            </a:r>
            <a:r>
              <a:rPr sz="16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connections</a:t>
            </a:r>
            <a:r>
              <a:rPr sz="16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across</a:t>
            </a:r>
            <a:r>
              <a:rPr sz="16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major</a:t>
            </a:r>
            <a:r>
              <a:rPr sz="16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6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systems</a:t>
            </a:r>
            <a:endParaRPr sz="1600">
              <a:latin typeface="Calibri"/>
              <a:cs typeface="Calibri"/>
            </a:endParaRPr>
          </a:p>
          <a:p>
            <a:pPr marL="297815" marR="375920" indent="-28575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97815" algn="l"/>
              </a:tabLst>
            </a:pP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Shared</a:t>
            </a:r>
            <a:r>
              <a:rPr sz="16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Common</a:t>
            </a:r>
            <a:r>
              <a:rPr sz="16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6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Model</a:t>
            </a:r>
            <a:r>
              <a:rPr sz="16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standardize</a:t>
            </a:r>
            <a:r>
              <a:rPr sz="16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disparate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electronic</a:t>
            </a:r>
            <a:r>
              <a:rPr sz="16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6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record</a:t>
            </a:r>
            <a:r>
              <a:rPr sz="16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(EHR)</a:t>
            </a:r>
            <a:r>
              <a:rPr sz="16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6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codes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2901" y="2019894"/>
            <a:ext cx="2898775" cy="2768600"/>
          </a:xfrm>
          <a:prstGeom prst="rect">
            <a:avLst/>
          </a:prstGeom>
          <a:solidFill>
            <a:srgbClr val="73B642">
              <a:alpha val="19999"/>
            </a:srgbClr>
          </a:solidFill>
        </p:spPr>
        <p:txBody>
          <a:bodyPr vert="horz" wrap="square" lIns="0" tIns="679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35"/>
              </a:spcBef>
            </a:pPr>
            <a:r>
              <a:rPr sz="1800" b="1" dirty="0">
                <a:solidFill>
                  <a:srgbClr val="0F2236"/>
                </a:solidFill>
                <a:latin typeface="Calibri"/>
                <a:cs typeface="Calibri"/>
              </a:rPr>
              <a:t>Study</a:t>
            </a:r>
            <a:r>
              <a:rPr sz="1800" b="1" spc="-4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236"/>
                </a:solidFill>
                <a:latin typeface="Calibri"/>
                <a:cs typeface="Calibri"/>
              </a:rPr>
              <a:t>Snapshot</a:t>
            </a:r>
            <a:endParaRPr sz="1800">
              <a:latin typeface="Calibri"/>
              <a:cs typeface="Calibri"/>
            </a:endParaRPr>
          </a:p>
          <a:p>
            <a:pPr marL="285750" marR="729615" indent="-195580">
              <a:lnSpc>
                <a:spcPct val="101400"/>
              </a:lnSpc>
              <a:spcBef>
                <a:spcPts val="905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sz="1400" b="1" dirty="0">
                <a:solidFill>
                  <a:srgbClr val="0F2236"/>
                </a:solidFill>
                <a:latin typeface="Calibri"/>
                <a:cs typeface="Calibri"/>
              </a:rPr>
              <a:t>Platform</a:t>
            </a:r>
            <a:r>
              <a:rPr sz="1400" b="1" spc="-5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F2236"/>
                </a:solidFill>
                <a:latin typeface="Calibri"/>
                <a:cs typeface="Calibri"/>
              </a:rPr>
              <a:t>supported</a:t>
            </a:r>
            <a:r>
              <a:rPr sz="1400" b="1" spc="-55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2236"/>
                </a:solidFill>
                <a:latin typeface="Calibri"/>
                <a:cs typeface="Calibri"/>
              </a:rPr>
              <a:t>three demonstration</a:t>
            </a:r>
            <a:r>
              <a:rPr sz="1400" b="1" spc="50" dirty="0">
                <a:solidFill>
                  <a:srgbClr val="0F223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F2236"/>
                </a:solidFill>
                <a:latin typeface="Calibri"/>
                <a:cs typeface="Calibri"/>
              </a:rPr>
              <a:t>studies:</a:t>
            </a:r>
            <a:endParaRPr sz="1400">
              <a:latin typeface="Calibri"/>
              <a:cs typeface="Calibri"/>
            </a:endParaRPr>
          </a:p>
          <a:p>
            <a:pPr marL="286385" marR="1177925" indent="-195580">
              <a:lnSpc>
                <a:spcPct val="101400"/>
              </a:lnSpc>
              <a:spcBef>
                <a:spcPts val="885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6385" algn="l"/>
              </a:tabLst>
            </a:pPr>
            <a:r>
              <a:rPr sz="1400" b="1" dirty="0">
                <a:latin typeface="Calibri"/>
                <a:cs typeface="Calibri"/>
              </a:rPr>
              <a:t>BP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Track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 national </a:t>
            </a:r>
            <a:r>
              <a:rPr sz="1400" dirty="0">
                <a:latin typeface="Calibri"/>
                <a:cs typeface="Calibri"/>
              </a:rPr>
              <a:t>surveillance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project</a:t>
            </a:r>
            <a:endParaRPr sz="1400">
              <a:latin typeface="Calibri"/>
              <a:cs typeface="Calibri"/>
            </a:endParaRPr>
          </a:p>
          <a:p>
            <a:pPr marL="285750" marR="420370" indent="-194945">
              <a:lnSpc>
                <a:spcPct val="101400"/>
              </a:lnSpc>
              <a:spcBef>
                <a:spcPts val="1010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5750" algn="l"/>
              </a:tabLst>
            </a:pPr>
            <a:r>
              <a:rPr sz="1400" b="1" dirty="0">
                <a:latin typeface="Calibri"/>
                <a:cs typeface="Calibri"/>
              </a:rPr>
              <a:t>BP MAP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 cluster</a:t>
            </a:r>
            <a:r>
              <a:rPr sz="1400" spc="-10" dirty="0">
                <a:latin typeface="Calibri"/>
                <a:cs typeface="Calibri"/>
              </a:rPr>
              <a:t> randomized </a:t>
            </a:r>
            <a:r>
              <a:rPr sz="1400" dirty="0">
                <a:latin typeface="Calibri"/>
                <a:cs typeface="Calibri"/>
              </a:rPr>
              <a:t>controlled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trial</a:t>
            </a:r>
            <a:endParaRPr sz="1400">
              <a:latin typeface="Calibri"/>
              <a:cs typeface="Calibri"/>
            </a:endParaRPr>
          </a:p>
          <a:p>
            <a:pPr marL="286385" marR="551180" indent="-195580">
              <a:lnSpc>
                <a:spcPts val="1610"/>
              </a:lnSpc>
              <a:spcBef>
                <a:spcPts val="1215"/>
              </a:spcBef>
              <a:buClr>
                <a:srgbClr val="92D050"/>
              </a:buClr>
              <a:buSzPct val="107142"/>
              <a:buFont typeface="Arial"/>
              <a:buChar char="•"/>
              <a:tabLst>
                <a:tab pos="286385" algn="l"/>
              </a:tabLst>
            </a:pPr>
            <a:r>
              <a:rPr sz="1400" b="1" dirty="0">
                <a:latin typeface="Calibri"/>
                <a:cs typeface="Calibri"/>
              </a:rPr>
              <a:t>BP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Home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individual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level </a:t>
            </a:r>
            <a:r>
              <a:rPr sz="1400" dirty="0">
                <a:latin typeface="Calibri"/>
                <a:cs typeface="Calibri"/>
              </a:rPr>
              <a:t>randomized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controlled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trial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073681"/>
            <a:ext cx="8552102" cy="4116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907" y="2628377"/>
            <a:ext cx="3468370" cy="18732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4150" marR="5080" indent="-171450">
              <a:lnSpc>
                <a:spcPct val="92600"/>
              </a:lnSpc>
              <a:spcBef>
                <a:spcPts val="259"/>
              </a:spcBef>
              <a:buFont typeface="Arial"/>
              <a:buChar char="•"/>
              <a:tabLst>
                <a:tab pos="184150" algn="l"/>
              </a:tabLst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Pragmatic</a:t>
            </a:r>
            <a:r>
              <a:rPr sz="18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design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allowed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direct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patient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engagement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collection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800" spc="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patient-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generated</a:t>
            </a:r>
            <a:r>
              <a:rPr sz="1800" spc="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800" spc="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data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(Eureka)</a:t>
            </a:r>
            <a:endParaRPr sz="1800" dirty="0">
              <a:latin typeface="Calibri"/>
              <a:cs typeface="Calibri"/>
            </a:endParaRPr>
          </a:p>
          <a:p>
            <a:pPr marL="183515" marR="391795" indent="-171450">
              <a:lnSpc>
                <a:spcPct val="95000"/>
              </a:lnSpc>
              <a:spcBef>
                <a:spcPts val="225"/>
              </a:spcBef>
              <a:buFont typeface="Arial"/>
              <a:buChar char="•"/>
              <a:tabLst>
                <a:tab pos="183515" algn="l"/>
              </a:tabLst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Assessed</a:t>
            </a:r>
            <a:r>
              <a:rPr sz="1800" spc="-9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EHR</a:t>
            </a:r>
            <a:r>
              <a:rPr sz="18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8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from</a:t>
            </a:r>
            <a:r>
              <a:rPr sz="18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25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participating</a:t>
            </a:r>
            <a:r>
              <a:rPr sz="1800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8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systems</a:t>
            </a:r>
            <a:r>
              <a:rPr sz="1800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via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403708" y="2625634"/>
            <a:ext cx="3865879" cy="19246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6850" marR="5080" indent="-184785">
              <a:lnSpc>
                <a:spcPct val="95000"/>
              </a:lnSpc>
              <a:spcBef>
                <a:spcPts val="204"/>
              </a:spcBef>
              <a:buClr>
                <a:srgbClr val="000000"/>
              </a:buClr>
              <a:buFont typeface="Arial"/>
              <a:buChar char="•"/>
              <a:tabLst>
                <a:tab pos="196850" algn="l"/>
              </a:tabLst>
            </a:pPr>
            <a:r>
              <a:rPr spc="-10" dirty="0"/>
              <a:t>Development</a:t>
            </a:r>
            <a:r>
              <a:rPr spc="-5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novel</a:t>
            </a:r>
            <a:r>
              <a:rPr spc="-35" dirty="0"/>
              <a:t> </a:t>
            </a:r>
            <a:r>
              <a:rPr spc="-10" dirty="0"/>
              <a:t>platform</a:t>
            </a:r>
            <a:r>
              <a:rPr spc="-25" dirty="0"/>
              <a:t> was </a:t>
            </a:r>
            <a:r>
              <a:rPr u="sng" dirty="0">
                <a:uFill>
                  <a:solidFill>
                    <a:srgbClr val="1F214C"/>
                  </a:solidFill>
                </a:uFill>
              </a:rPr>
              <a:t>featured</a:t>
            </a:r>
            <a:r>
              <a:rPr spc="-35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i="1" spc="-20" dirty="0">
                <a:latin typeface="Calibri"/>
                <a:cs typeface="Calibri"/>
              </a:rPr>
              <a:t>Circulation:</a:t>
            </a:r>
            <a:r>
              <a:rPr i="1" spc="-3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Cardiovascular </a:t>
            </a:r>
            <a:r>
              <a:rPr i="1" dirty="0">
                <a:latin typeface="Calibri"/>
                <a:cs typeface="Calibri"/>
              </a:rPr>
              <a:t>and</a:t>
            </a:r>
            <a:r>
              <a:rPr i="1" spc="-5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Quality</a:t>
            </a:r>
            <a:r>
              <a:rPr i="1" spc="-6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Outcomes</a:t>
            </a:r>
          </a:p>
          <a:p>
            <a:pPr marL="197485" indent="-184150">
              <a:lnSpc>
                <a:spcPts val="2125"/>
              </a:lnSpc>
              <a:spcBef>
                <a:spcPts val="50"/>
              </a:spcBef>
              <a:buClr>
                <a:srgbClr val="000000"/>
              </a:buClr>
              <a:buFont typeface="Arial"/>
              <a:buChar char="•"/>
              <a:tabLst>
                <a:tab pos="197485" algn="l"/>
              </a:tabLst>
            </a:pPr>
            <a:r>
              <a:rPr u="sng" dirty="0">
                <a:uFill>
                  <a:solidFill>
                    <a:srgbClr val="1F214C"/>
                  </a:solidFill>
                </a:uFill>
              </a:rPr>
              <a:t>Results</a:t>
            </a:r>
            <a:r>
              <a:rPr spc="-65" dirty="0"/>
              <a:t> </a:t>
            </a:r>
            <a:r>
              <a:rPr dirty="0"/>
              <a:t>from</a:t>
            </a:r>
            <a:r>
              <a:rPr spc="-70" dirty="0"/>
              <a:t> </a:t>
            </a:r>
            <a:r>
              <a:rPr dirty="0"/>
              <a:t>BP</a:t>
            </a:r>
            <a:r>
              <a:rPr spc="-75" dirty="0"/>
              <a:t> </a:t>
            </a:r>
            <a:r>
              <a:rPr dirty="0"/>
              <a:t>Track</a:t>
            </a:r>
            <a:r>
              <a:rPr spc="-80" dirty="0"/>
              <a:t> </a:t>
            </a:r>
            <a:r>
              <a:rPr dirty="0"/>
              <a:t>featured</a:t>
            </a:r>
            <a:r>
              <a:rPr spc="-6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25" dirty="0"/>
              <a:t>the</a:t>
            </a:r>
          </a:p>
          <a:p>
            <a:pPr marL="197485">
              <a:lnSpc>
                <a:spcPts val="2125"/>
              </a:lnSpc>
            </a:pPr>
            <a:r>
              <a:rPr i="1" dirty="0">
                <a:latin typeface="Calibri"/>
                <a:cs typeface="Calibri"/>
              </a:rPr>
              <a:t>Journal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of</a:t>
            </a:r>
            <a:r>
              <a:rPr i="1" spc="-5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American</a:t>
            </a:r>
            <a:r>
              <a:rPr i="1" spc="-7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Heart</a:t>
            </a:r>
            <a:r>
              <a:rPr i="1" spc="-6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Association</a:t>
            </a:r>
          </a:p>
          <a:p>
            <a:pPr marL="197485" marR="549910" indent="-184785">
              <a:lnSpc>
                <a:spcPts val="2090"/>
              </a:lnSpc>
              <a:spcBef>
                <a:spcPts val="270"/>
              </a:spcBef>
              <a:buClr>
                <a:srgbClr val="000000"/>
              </a:buClr>
              <a:buFont typeface="Arial"/>
              <a:buChar char="•"/>
              <a:tabLst>
                <a:tab pos="197485" algn="l"/>
              </a:tabLst>
            </a:pPr>
            <a:r>
              <a:rPr u="sng" dirty="0">
                <a:uFill>
                  <a:solidFill>
                    <a:srgbClr val="1F214C"/>
                  </a:solidFill>
                </a:uFill>
              </a:rPr>
              <a:t>Results</a:t>
            </a:r>
            <a:r>
              <a:rPr spc="-80" dirty="0"/>
              <a:t> </a:t>
            </a:r>
            <a:r>
              <a:rPr dirty="0"/>
              <a:t>from</a:t>
            </a:r>
            <a:r>
              <a:rPr spc="-70" dirty="0"/>
              <a:t> </a:t>
            </a:r>
            <a:r>
              <a:rPr dirty="0"/>
              <a:t>BP</a:t>
            </a:r>
            <a:r>
              <a:rPr spc="-75" dirty="0"/>
              <a:t> </a:t>
            </a:r>
            <a:r>
              <a:rPr dirty="0"/>
              <a:t>Home</a:t>
            </a:r>
            <a:r>
              <a:rPr spc="-65" dirty="0"/>
              <a:t> </a:t>
            </a:r>
            <a:r>
              <a:rPr dirty="0"/>
              <a:t>featured</a:t>
            </a:r>
            <a:r>
              <a:rPr spc="-60" dirty="0"/>
              <a:t> </a:t>
            </a:r>
            <a:r>
              <a:rPr i="1" spc="-25" dirty="0">
                <a:latin typeface="Calibri"/>
                <a:cs typeface="Calibri"/>
              </a:rPr>
              <a:t>in </a:t>
            </a:r>
            <a:r>
              <a:rPr i="1" dirty="0">
                <a:latin typeface="Calibri"/>
                <a:cs typeface="Calibri"/>
              </a:rPr>
              <a:t>JAMA</a:t>
            </a:r>
            <a:r>
              <a:rPr i="1" spc="-7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Internal</a:t>
            </a:r>
            <a:r>
              <a:rPr i="1" spc="-6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Medicine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3401" y="529844"/>
            <a:ext cx="8115966" cy="1101967"/>
          </a:xfrm>
          <a:prstGeom prst="rect">
            <a:avLst/>
          </a:prstGeom>
        </p:spPr>
        <p:txBody>
          <a:bodyPr vert="horz" wrap="square" lIns="0" tIns="211835" rIns="0" bIns="0" rtlCol="0">
            <a:spAutoFit/>
          </a:bodyPr>
          <a:lstStyle/>
          <a:p>
            <a:pPr marL="96520">
              <a:lnSpc>
                <a:spcPts val="4795"/>
              </a:lnSpc>
              <a:spcBef>
                <a:spcPts val="100"/>
              </a:spcBef>
            </a:pPr>
            <a:r>
              <a:rPr dirty="0"/>
              <a:t>BP</a:t>
            </a:r>
            <a:r>
              <a:rPr spc="-120" dirty="0"/>
              <a:t> </a:t>
            </a:r>
            <a:r>
              <a:rPr dirty="0"/>
              <a:t>Control</a:t>
            </a:r>
            <a:r>
              <a:rPr spc="-70" dirty="0"/>
              <a:t> </a:t>
            </a:r>
            <a:r>
              <a:rPr spc="-10" dirty="0"/>
              <a:t>Laboratory</a:t>
            </a:r>
          </a:p>
          <a:p>
            <a:pPr marL="96520">
              <a:lnSpc>
                <a:spcPts val="2155"/>
              </a:lnSpc>
            </a:pP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A</a:t>
            </a:r>
            <a:r>
              <a:rPr sz="1800" b="0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Reusable Platform</a:t>
            </a:r>
            <a:r>
              <a:rPr sz="1800" b="0" spc="-2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for</a:t>
            </a:r>
            <a:r>
              <a:rPr sz="1800" b="0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Efficient</a:t>
            </a:r>
            <a:r>
              <a:rPr sz="1800" b="0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Surveillance and</a:t>
            </a:r>
            <a:r>
              <a:rPr sz="1800" b="0" spc="-2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Comparative Effectiveness</a:t>
            </a:r>
            <a:r>
              <a:rPr sz="1800" b="0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3B3838"/>
                </a:solidFill>
                <a:latin typeface="Calibri"/>
                <a:cs typeface="Calibri"/>
              </a:rPr>
              <a:t>Research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9620" y="4714616"/>
            <a:ext cx="8683625" cy="183515"/>
            <a:chOff x="189620" y="4714616"/>
            <a:chExt cx="8683625" cy="183515"/>
          </a:xfrm>
        </p:grpSpPr>
        <p:sp>
          <p:nvSpPr>
            <p:cNvPr id="7" name="object 7"/>
            <p:cNvSpPr/>
            <p:nvPr/>
          </p:nvSpPr>
          <p:spPr>
            <a:xfrm>
              <a:off x="195652" y="4723199"/>
              <a:ext cx="8671560" cy="0"/>
            </a:xfrm>
            <a:custGeom>
              <a:avLst/>
              <a:gdLst/>
              <a:ahLst/>
              <a:cxnLst/>
              <a:rect l="l" t="t" r="r" b="b"/>
              <a:pathLst>
                <a:path w="8671560">
                  <a:moveTo>
                    <a:pt x="0" y="0"/>
                  </a:moveTo>
                  <a:lnTo>
                    <a:pt x="8671036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80731" y="4720648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11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07662" y="4776723"/>
            <a:ext cx="5953125" cy="115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214C"/>
                </a:solidFill>
                <a:latin typeface="Calibri"/>
                <a:cs typeface="Calibri"/>
              </a:rPr>
              <a:t>Takeaway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ts val="1800"/>
              </a:lnSpc>
              <a:spcBef>
                <a:spcPts val="185"/>
              </a:spcBef>
            </a:pP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PCORnet</a:t>
            </a:r>
            <a:r>
              <a:rPr sz="1600" b="1" spc="-9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can</a:t>
            </a:r>
            <a:r>
              <a:rPr sz="1600" b="1" spc="-7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be</a:t>
            </a:r>
            <a:r>
              <a:rPr sz="1600" b="1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used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sz="1600" b="1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B3838"/>
                </a:solidFill>
                <a:latin typeface="Calibri"/>
                <a:cs typeface="Calibri"/>
              </a:rPr>
              <a:t>accelerate</a:t>
            </a:r>
            <a:r>
              <a:rPr sz="1600" b="1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evidence</a:t>
            </a:r>
            <a:r>
              <a:rPr sz="1600" b="1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generation</a:t>
            </a:r>
            <a:r>
              <a:rPr sz="1600" b="1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600" b="1" spc="-2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translation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1600" b="1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innovative</a:t>
            </a:r>
            <a:r>
              <a:rPr sz="1600" b="1" spc="-7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healthcare</a:t>
            </a:r>
            <a:r>
              <a:rPr sz="1600" b="1" spc="-8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delivery</a:t>
            </a:r>
            <a:r>
              <a:rPr sz="1600" b="1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solutions</a:t>
            </a:r>
            <a:r>
              <a:rPr sz="1600" b="1" spc="-7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into</a:t>
            </a:r>
            <a:r>
              <a:rPr sz="1600" b="1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major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60"/>
              </a:lnSpc>
            </a:pP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population</a:t>
            </a:r>
            <a:r>
              <a:rPr sz="1600" b="1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health</a:t>
            </a:r>
            <a:r>
              <a:rPr sz="1600" b="1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benefits.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4651" y="4605185"/>
            <a:ext cx="8809355" cy="208279"/>
            <a:chOff x="334651" y="4605185"/>
            <a:chExt cx="8809355" cy="20827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12340" y="4605185"/>
              <a:ext cx="131658" cy="2077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4651" y="4723199"/>
              <a:ext cx="8671560" cy="0"/>
            </a:xfrm>
            <a:custGeom>
              <a:avLst/>
              <a:gdLst/>
              <a:ahLst/>
              <a:cxnLst/>
              <a:rect l="l" t="t" r="r" b="b"/>
              <a:pathLst>
                <a:path w="8671560">
                  <a:moveTo>
                    <a:pt x="0" y="0"/>
                  </a:moveTo>
                  <a:lnTo>
                    <a:pt x="8671036" y="0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09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434328"/>
            <a:ext cx="9144000" cy="4236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5488" y="5868837"/>
            <a:ext cx="1785980" cy="4202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93204" y="6516623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B8D5FC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500" y="2224537"/>
            <a:ext cx="3019425" cy="2556510"/>
          </a:xfrm>
          <a:prstGeom prst="rect">
            <a:avLst/>
          </a:prstGeom>
          <a:solidFill>
            <a:srgbClr val="4A9FCB">
              <a:alpha val="19999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520"/>
              </a:spcBef>
            </a:pP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One</a:t>
            </a:r>
            <a:r>
              <a:rPr sz="1400" b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PCORnet®,</a:t>
            </a:r>
            <a:r>
              <a:rPr sz="14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Many</a:t>
            </a:r>
            <a:r>
              <a:rPr sz="14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Possibilities</a:t>
            </a:r>
            <a:endParaRPr sz="1400">
              <a:latin typeface="Calibri"/>
              <a:cs typeface="Calibri"/>
            </a:endParaRPr>
          </a:p>
          <a:p>
            <a:pPr marL="90170">
              <a:lnSpc>
                <a:spcPts val="1430"/>
              </a:lnSpc>
              <a:spcBef>
                <a:spcPts val="10"/>
              </a:spcBef>
            </a:pPr>
            <a:r>
              <a:rPr sz="1200" b="1" spc="-15" dirty="0">
                <a:solidFill>
                  <a:srgbClr val="1F214C"/>
                </a:solidFill>
                <a:latin typeface="Calibri"/>
                <a:cs typeface="Calibri"/>
              </a:rPr>
              <a:t>----------------------------------------------------------</a:t>
            </a:r>
            <a:r>
              <a:rPr sz="1200" b="1" spc="-50" dirty="0">
                <a:solidFill>
                  <a:srgbClr val="1F214C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  <a:p>
            <a:pPr marL="90805">
              <a:lnSpc>
                <a:spcPts val="1430"/>
              </a:lnSpc>
            </a:pP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sz="12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is</a:t>
            </a:r>
            <a:r>
              <a:rPr sz="12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2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national</a:t>
            </a:r>
            <a:r>
              <a:rPr sz="12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resource,</a:t>
            </a:r>
            <a:r>
              <a:rPr sz="12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funded</a:t>
            </a:r>
            <a:r>
              <a:rPr sz="12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214C"/>
                </a:solidFill>
                <a:latin typeface="Calibri"/>
                <a:cs typeface="Calibri"/>
              </a:rPr>
              <a:t>by</a:t>
            </a:r>
            <a:endParaRPr sz="1200">
              <a:latin typeface="Calibri"/>
              <a:cs typeface="Calibri"/>
            </a:endParaRPr>
          </a:p>
          <a:p>
            <a:pPr marL="90170" marR="267970">
              <a:lnSpc>
                <a:spcPct val="99400"/>
              </a:lnSpc>
              <a:spcBef>
                <a:spcPts val="55"/>
              </a:spcBef>
            </a:pP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PCORI,</a:t>
            </a:r>
            <a:r>
              <a:rPr sz="12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where</a:t>
            </a:r>
            <a:r>
              <a:rPr sz="12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high</a:t>
            </a:r>
            <a:r>
              <a:rPr sz="12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quality</a:t>
            </a:r>
            <a:r>
              <a:rPr sz="12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2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data,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patient</a:t>
            </a:r>
            <a:r>
              <a:rPr sz="12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partnership,</a:t>
            </a:r>
            <a:r>
              <a:rPr sz="12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2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r>
              <a:rPr sz="12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expertise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deliver</a:t>
            </a:r>
            <a:r>
              <a:rPr sz="12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fast,</a:t>
            </a:r>
            <a:r>
              <a:rPr sz="12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trustworthy</a:t>
            </a:r>
            <a:r>
              <a:rPr sz="12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answers </a:t>
            </a:r>
            <a:r>
              <a:rPr sz="1200" spc="-20" dirty="0">
                <a:solidFill>
                  <a:srgbClr val="1F214C"/>
                </a:solidFill>
                <a:latin typeface="Calibri"/>
                <a:cs typeface="Calibri"/>
              </a:rPr>
              <a:t>that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advance</a:t>
            </a:r>
            <a:r>
              <a:rPr sz="12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2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outcomes.</a:t>
            </a:r>
            <a:endParaRPr sz="1200">
              <a:latin typeface="Calibri"/>
              <a:cs typeface="Calibri"/>
            </a:endParaRPr>
          </a:p>
          <a:p>
            <a:pPr marL="260350" indent="-170180">
              <a:lnSpc>
                <a:spcPts val="1390"/>
              </a:lnSpc>
              <a:buFont typeface="Arial"/>
              <a:buChar char="•"/>
              <a:tabLst>
                <a:tab pos="260350" algn="l"/>
              </a:tabLst>
            </a:pPr>
            <a:r>
              <a:rPr sz="1200" b="1" spc="-20" dirty="0">
                <a:solidFill>
                  <a:srgbClr val="1F214C"/>
                </a:solidFill>
                <a:latin typeface="Calibri"/>
                <a:cs typeface="Calibri"/>
              </a:rPr>
              <a:t>Real-</a:t>
            </a: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world</a:t>
            </a:r>
            <a:r>
              <a:rPr sz="1200" b="1" spc="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evidence</a:t>
            </a:r>
            <a:r>
              <a:rPr sz="1200" b="1" spc="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214C"/>
                </a:solidFill>
                <a:latin typeface="Calibri"/>
                <a:cs typeface="Calibri"/>
              </a:rPr>
              <a:t>studies</a:t>
            </a:r>
            <a:endParaRPr sz="1200">
              <a:latin typeface="Calibri"/>
              <a:cs typeface="Calibri"/>
            </a:endParaRPr>
          </a:p>
          <a:p>
            <a:pPr marL="266700" indent="-170180">
              <a:lnSpc>
                <a:spcPts val="1390"/>
              </a:lnSpc>
              <a:buFont typeface="Arial"/>
              <a:buChar char="•"/>
              <a:tabLst>
                <a:tab pos="266700" algn="l"/>
              </a:tabLst>
            </a:pPr>
            <a:r>
              <a:rPr sz="1200" b="1" spc="-10" dirty="0">
                <a:solidFill>
                  <a:srgbClr val="1F214C"/>
                </a:solidFill>
                <a:latin typeface="Calibri"/>
                <a:cs typeface="Calibri"/>
              </a:rPr>
              <a:t>Comparative</a:t>
            </a:r>
            <a:r>
              <a:rPr sz="1200" b="1" spc="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214C"/>
                </a:solidFill>
                <a:latin typeface="Calibri"/>
                <a:cs typeface="Calibri"/>
              </a:rPr>
              <a:t>effectiveness</a:t>
            </a:r>
            <a:r>
              <a:rPr sz="1200" b="1" spc="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sz="1200">
              <a:latin typeface="Calibri"/>
              <a:cs typeface="Calibri"/>
            </a:endParaRPr>
          </a:p>
          <a:p>
            <a:pPr marL="266700" indent="-170180">
              <a:lnSpc>
                <a:spcPts val="1415"/>
              </a:lnSpc>
              <a:buFont typeface="Arial"/>
              <a:buChar char="•"/>
              <a:tabLst>
                <a:tab pos="266700" algn="l"/>
              </a:tabLst>
            </a:pP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Population</a:t>
            </a:r>
            <a:r>
              <a:rPr sz="1200" b="1" spc="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200" b="1" spc="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sz="1200">
              <a:latin typeface="Calibri"/>
              <a:cs typeface="Calibri"/>
            </a:endParaRPr>
          </a:p>
          <a:p>
            <a:pPr marL="266700" indent="-170180">
              <a:lnSpc>
                <a:spcPts val="1415"/>
              </a:lnSpc>
              <a:spcBef>
                <a:spcPts val="75"/>
              </a:spcBef>
              <a:buFont typeface="Arial"/>
              <a:buChar char="•"/>
              <a:tabLst>
                <a:tab pos="266700" algn="l"/>
              </a:tabLst>
            </a:pP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Pragmatic</a:t>
            </a:r>
            <a:r>
              <a:rPr sz="1200" b="1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sz="1200">
              <a:latin typeface="Calibri"/>
              <a:cs typeface="Calibri"/>
            </a:endParaRPr>
          </a:p>
          <a:p>
            <a:pPr marL="266700" indent="-170180">
              <a:lnSpc>
                <a:spcPts val="1405"/>
              </a:lnSpc>
              <a:buFont typeface="Arial"/>
              <a:buChar char="•"/>
              <a:tabLst>
                <a:tab pos="266700" algn="l"/>
              </a:tabLst>
            </a:pP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200" b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systems</a:t>
            </a:r>
            <a:r>
              <a:rPr sz="1200" b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sz="1200">
              <a:latin typeface="Calibri"/>
              <a:cs typeface="Calibri"/>
            </a:endParaRPr>
          </a:p>
          <a:p>
            <a:pPr marL="266700" indent="-170180">
              <a:lnSpc>
                <a:spcPts val="1430"/>
              </a:lnSpc>
              <a:buFont typeface="Arial"/>
              <a:buChar char="•"/>
              <a:tabLst>
                <a:tab pos="266700" algn="l"/>
              </a:tabLst>
            </a:pP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200" b="1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F214C"/>
                </a:solidFill>
                <a:latin typeface="Calibri"/>
                <a:cs typeface="Calibri"/>
              </a:rPr>
              <a:t>more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2839" rIns="0" bIns="0" rtlCol="0">
            <a:spAutoFit/>
          </a:bodyPr>
          <a:lstStyle/>
          <a:p>
            <a:pPr marL="141605" marR="5080">
              <a:lnSpc>
                <a:spcPts val="3390"/>
              </a:lnSpc>
              <a:spcBef>
                <a:spcPts val="585"/>
              </a:spcBef>
            </a:pPr>
            <a:r>
              <a:rPr sz="3200" spc="-35" dirty="0"/>
              <a:t>Unite</a:t>
            </a:r>
            <a:r>
              <a:rPr sz="3200" spc="-195" dirty="0"/>
              <a:t> </a:t>
            </a:r>
            <a:r>
              <a:rPr sz="3200" spc="-40" dirty="0"/>
              <a:t>data</a:t>
            </a:r>
            <a:r>
              <a:rPr sz="3200" spc="-180" dirty="0"/>
              <a:t> </a:t>
            </a:r>
            <a:r>
              <a:rPr sz="3200" dirty="0"/>
              <a:t>and</a:t>
            </a:r>
            <a:r>
              <a:rPr sz="3200" spc="-150" dirty="0"/>
              <a:t> </a:t>
            </a:r>
            <a:r>
              <a:rPr sz="3200" dirty="0"/>
              <a:t>communities</a:t>
            </a:r>
            <a:r>
              <a:rPr sz="3200" spc="-125" dirty="0"/>
              <a:t> </a:t>
            </a:r>
            <a:r>
              <a:rPr sz="3200" dirty="0"/>
              <a:t>for</a:t>
            </a:r>
            <a:r>
              <a:rPr sz="3200" spc="-75" dirty="0"/>
              <a:t> </a:t>
            </a:r>
            <a:r>
              <a:rPr sz="3200" spc="-30" dirty="0"/>
              <a:t>faster,</a:t>
            </a:r>
            <a:r>
              <a:rPr sz="3200" spc="-100" dirty="0"/>
              <a:t> </a:t>
            </a:r>
            <a:r>
              <a:rPr sz="3200" spc="-20" dirty="0"/>
              <a:t>more </a:t>
            </a:r>
            <a:r>
              <a:rPr sz="3200" spc="-10" dirty="0"/>
              <a:t>targeted</a:t>
            </a:r>
            <a:r>
              <a:rPr sz="3200" spc="-125" dirty="0"/>
              <a:t> </a:t>
            </a:r>
            <a:r>
              <a:rPr sz="3200" spc="-10" dirty="0"/>
              <a:t>research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190500" y="4906684"/>
            <a:ext cx="3016885" cy="1424940"/>
          </a:xfrm>
          <a:prstGeom prst="rect">
            <a:avLst/>
          </a:prstGeom>
          <a:solidFill>
            <a:srgbClr val="73B642">
              <a:alpha val="19999"/>
            </a:srgbClr>
          </a:solidFill>
        </p:spPr>
        <p:txBody>
          <a:bodyPr vert="horz" wrap="square" lIns="0" tIns="6667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525"/>
              </a:spcBef>
            </a:pP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More</a:t>
            </a:r>
            <a:r>
              <a:rPr sz="1400" b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Than</a:t>
            </a:r>
            <a:r>
              <a:rPr sz="14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4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4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Network</a:t>
            </a:r>
            <a:endParaRPr sz="1400">
              <a:latin typeface="Calibri"/>
              <a:cs typeface="Calibri"/>
            </a:endParaRPr>
          </a:p>
          <a:p>
            <a:pPr marL="104139">
              <a:lnSpc>
                <a:spcPts val="1430"/>
              </a:lnSpc>
              <a:spcBef>
                <a:spcPts val="5"/>
              </a:spcBef>
            </a:pPr>
            <a:r>
              <a:rPr sz="1200" b="1" spc="-15" dirty="0">
                <a:solidFill>
                  <a:srgbClr val="1F214C"/>
                </a:solidFill>
                <a:latin typeface="Calibri"/>
                <a:cs typeface="Calibri"/>
              </a:rPr>
              <a:t>----------------------------------------------------------</a:t>
            </a:r>
            <a:r>
              <a:rPr sz="1200" b="1" spc="-50" dirty="0">
                <a:solidFill>
                  <a:srgbClr val="1F214C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  <a:p>
            <a:pPr marL="103505">
              <a:lnSpc>
                <a:spcPts val="1430"/>
              </a:lnSpc>
            </a:pP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Access</a:t>
            </a:r>
            <a:r>
              <a:rPr sz="1200" b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200" b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patient</a:t>
            </a:r>
            <a:r>
              <a:rPr sz="12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partners</a:t>
            </a:r>
            <a:r>
              <a:rPr sz="1200" b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F214C"/>
                </a:solidFill>
                <a:latin typeface="Calibri"/>
                <a:cs typeface="Calibri"/>
              </a:rPr>
              <a:t>thousands</a:t>
            </a:r>
            <a:endParaRPr sz="12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50"/>
              </a:spcBef>
            </a:pP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2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214C"/>
                </a:solidFill>
                <a:latin typeface="Calibri"/>
                <a:cs typeface="Calibri"/>
              </a:rPr>
              <a:t>clinicians</a:t>
            </a:r>
            <a:r>
              <a:rPr sz="12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2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expert</a:t>
            </a:r>
            <a:r>
              <a:rPr sz="12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knowledge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endParaRPr sz="1200">
              <a:latin typeface="Calibri"/>
              <a:cs typeface="Calibri"/>
            </a:endParaRPr>
          </a:p>
          <a:p>
            <a:pPr marL="103505" marR="108585">
              <a:lnSpc>
                <a:spcPct val="103299"/>
              </a:lnSpc>
              <a:spcBef>
                <a:spcPts val="25"/>
              </a:spcBef>
            </a:pPr>
            <a:r>
              <a:rPr sz="1200" spc="-20" dirty="0">
                <a:solidFill>
                  <a:srgbClr val="1F214C"/>
                </a:solidFill>
                <a:latin typeface="Calibri"/>
                <a:cs typeface="Calibri"/>
              </a:rPr>
              <a:t>PCORnet-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enabled</a:t>
            </a:r>
            <a:r>
              <a:rPr sz="12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=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meaningful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 research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targets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2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faster</a:t>
            </a:r>
            <a:r>
              <a:rPr sz="12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answers.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0158" y="2037079"/>
            <a:ext cx="10953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marR="5080" indent="-87630">
              <a:lnSpc>
                <a:spcPct val="100000"/>
              </a:lnSpc>
              <a:spcBef>
                <a:spcPts val="100"/>
              </a:spcBef>
            </a:pPr>
            <a:r>
              <a:rPr sz="1500" b="1" i="1" spc="-10" dirty="0">
                <a:solidFill>
                  <a:srgbClr val="3B3838"/>
                </a:solidFill>
                <a:latin typeface="Calibri"/>
                <a:cs typeface="Calibri"/>
              </a:rPr>
              <a:t>Providers</a:t>
            </a:r>
            <a:r>
              <a:rPr sz="1500" b="1" i="1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spc="-30" dirty="0">
                <a:solidFill>
                  <a:srgbClr val="3B3838"/>
                </a:solidFill>
                <a:latin typeface="Calibri"/>
                <a:cs typeface="Calibri"/>
              </a:rPr>
              <a:t>and </a:t>
            </a:r>
            <a:r>
              <a:rPr sz="1500" b="1" i="1" spc="-10" dirty="0">
                <a:solidFill>
                  <a:srgbClr val="3B3838"/>
                </a:solidFill>
                <a:latin typeface="Calibri"/>
                <a:cs typeface="Calibri"/>
              </a:rPr>
              <a:t>researchers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6445" y="2037079"/>
            <a:ext cx="1741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3B3838"/>
                </a:solidFill>
                <a:latin typeface="Calibri"/>
                <a:cs typeface="Calibri"/>
              </a:rPr>
              <a:t>EHRs,</a:t>
            </a:r>
            <a:r>
              <a:rPr sz="1500" b="1" i="1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3B3838"/>
                </a:solidFill>
                <a:latin typeface="Calibri"/>
                <a:cs typeface="Calibri"/>
              </a:rPr>
              <a:t>claims,</a:t>
            </a:r>
            <a:r>
              <a:rPr sz="1500" b="1" i="1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spc="-25" dirty="0">
                <a:solidFill>
                  <a:srgbClr val="3B3838"/>
                </a:solidFill>
                <a:latin typeface="Calibri"/>
                <a:cs typeface="Calibri"/>
              </a:rPr>
              <a:t>and </a:t>
            </a:r>
            <a:r>
              <a:rPr sz="1500" b="1" i="1" spc="-20" dirty="0">
                <a:solidFill>
                  <a:srgbClr val="3B3838"/>
                </a:solidFill>
                <a:latin typeface="Calibri"/>
                <a:cs typeface="Calibri"/>
              </a:rPr>
              <a:t>patient-</a:t>
            </a:r>
            <a:r>
              <a:rPr sz="1500" b="1" i="1" dirty="0">
                <a:solidFill>
                  <a:srgbClr val="3B3838"/>
                </a:solidFill>
                <a:latin typeface="Calibri"/>
                <a:cs typeface="Calibri"/>
              </a:rPr>
              <a:t>reported</a:t>
            </a:r>
            <a:r>
              <a:rPr sz="1500" b="1" i="1" spc="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spc="-25" dirty="0">
                <a:solidFill>
                  <a:srgbClr val="3B3838"/>
                </a:solidFill>
                <a:latin typeface="Calibri"/>
                <a:cs typeface="Calibri"/>
              </a:rPr>
              <a:t>data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2381" y="5734303"/>
            <a:ext cx="1609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965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3B3838"/>
                </a:solidFill>
                <a:latin typeface="Calibri"/>
                <a:cs typeface="Calibri"/>
              </a:rPr>
              <a:t>Patients,</a:t>
            </a:r>
            <a:r>
              <a:rPr sz="1500" b="1" i="1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spc="-20" dirty="0">
                <a:solidFill>
                  <a:srgbClr val="3B3838"/>
                </a:solidFill>
                <a:latin typeface="Calibri"/>
                <a:cs typeface="Calibri"/>
              </a:rPr>
              <a:t>caregivers, </a:t>
            </a:r>
            <a:r>
              <a:rPr sz="1500" b="1" i="1" dirty="0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500" b="1" i="1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rgbClr val="3B3838"/>
                </a:solidFill>
                <a:latin typeface="Calibri"/>
                <a:cs typeface="Calibri"/>
              </a:rPr>
              <a:t>advocates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70376" y="2619082"/>
            <a:ext cx="4238625" cy="3084830"/>
            <a:chOff x="3770376" y="2619082"/>
            <a:chExt cx="4238625" cy="30848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0376" y="2619082"/>
              <a:ext cx="1672234" cy="16924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7464" y="2884970"/>
              <a:ext cx="1098687" cy="10171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6372" y="2619082"/>
              <a:ext cx="1672219" cy="16924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5981" y="2887954"/>
              <a:ext cx="1060282" cy="108588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59316" y="4049238"/>
              <a:ext cx="1596390" cy="1616710"/>
            </a:xfrm>
            <a:custGeom>
              <a:avLst/>
              <a:gdLst/>
              <a:ahLst/>
              <a:cxnLst/>
              <a:rect l="l" t="t" r="r" b="b"/>
              <a:pathLst>
                <a:path w="1596390" h="1616710">
                  <a:moveTo>
                    <a:pt x="798017" y="0"/>
                  </a:moveTo>
                  <a:lnTo>
                    <a:pt x="749401" y="1473"/>
                  </a:lnTo>
                  <a:lnTo>
                    <a:pt x="701560" y="5842"/>
                  </a:lnTo>
                  <a:lnTo>
                    <a:pt x="654570" y="13017"/>
                  </a:lnTo>
                  <a:lnTo>
                    <a:pt x="608520" y="22923"/>
                  </a:lnTo>
                  <a:lnTo>
                    <a:pt x="563486" y="35458"/>
                  </a:lnTo>
                  <a:lnTo>
                    <a:pt x="519569" y="50558"/>
                  </a:lnTo>
                  <a:lnTo>
                    <a:pt x="476821" y="68122"/>
                  </a:lnTo>
                  <a:lnTo>
                    <a:pt x="435356" y="88074"/>
                  </a:lnTo>
                  <a:lnTo>
                    <a:pt x="395249" y="110337"/>
                  </a:lnTo>
                  <a:lnTo>
                    <a:pt x="356565" y="134810"/>
                  </a:lnTo>
                  <a:lnTo>
                    <a:pt x="319417" y="161404"/>
                  </a:lnTo>
                  <a:lnTo>
                    <a:pt x="283870" y="190055"/>
                  </a:lnTo>
                  <a:lnTo>
                    <a:pt x="249999" y="220675"/>
                  </a:lnTo>
                  <a:lnTo>
                    <a:pt x="217919" y="253174"/>
                  </a:lnTo>
                  <a:lnTo>
                    <a:pt x="187680" y="287464"/>
                  </a:lnTo>
                  <a:lnTo>
                    <a:pt x="159397" y="323456"/>
                  </a:lnTo>
                  <a:lnTo>
                    <a:pt x="133121" y="361086"/>
                  </a:lnTo>
                  <a:lnTo>
                    <a:pt x="108953" y="400253"/>
                  </a:lnTo>
                  <a:lnTo>
                    <a:pt x="86982" y="440880"/>
                  </a:lnTo>
                  <a:lnTo>
                    <a:pt x="67271" y="482866"/>
                  </a:lnTo>
                  <a:lnTo>
                    <a:pt x="49923" y="526148"/>
                  </a:lnTo>
                  <a:lnTo>
                    <a:pt x="35013" y="570636"/>
                  </a:lnTo>
                  <a:lnTo>
                    <a:pt x="22631" y="616242"/>
                  </a:lnTo>
                  <a:lnTo>
                    <a:pt x="12852" y="662876"/>
                  </a:lnTo>
                  <a:lnTo>
                    <a:pt x="5765" y="710463"/>
                  </a:lnTo>
                  <a:lnTo>
                    <a:pt x="1460" y="758901"/>
                  </a:lnTo>
                  <a:lnTo>
                    <a:pt x="0" y="808139"/>
                  </a:lnTo>
                  <a:lnTo>
                    <a:pt x="1460" y="857364"/>
                  </a:lnTo>
                  <a:lnTo>
                    <a:pt x="5765" y="905814"/>
                  </a:lnTo>
                  <a:lnTo>
                    <a:pt x="12852" y="953401"/>
                  </a:lnTo>
                  <a:lnTo>
                    <a:pt x="22631" y="1000036"/>
                  </a:lnTo>
                  <a:lnTo>
                    <a:pt x="35013" y="1045641"/>
                  </a:lnTo>
                  <a:lnTo>
                    <a:pt x="49923" y="1090129"/>
                  </a:lnTo>
                  <a:lnTo>
                    <a:pt x="67271" y="1133411"/>
                  </a:lnTo>
                  <a:lnTo>
                    <a:pt x="86982" y="1175397"/>
                  </a:lnTo>
                  <a:lnTo>
                    <a:pt x="108953" y="1216025"/>
                  </a:lnTo>
                  <a:lnTo>
                    <a:pt x="133121" y="1255191"/>
                  </a:lnTo>
                  <a:lnTo>
                    <a:pt x="159397" y="1292809"/>
                  </a:lnTo>
                  <a:lnTo>
                    <a:pt x="187680" y="1328813"/>
                  </a:lnTo>
                  <a:lnTo>
                    <a:pt x="217919" y="1363103"/>
                  </a:lnTo>
                  <a:lnTo>
                    <a:pt x="249999" y="1395603"/>
                  </a:lnTo>
                  <a:lnTo>
                    <a:pt x="283870" y="1426210"/>
                  </a:lnTo>
                  <a:lnTo>
                    <a:pt x="319417" y="1454861"/>
                  </a:lnTo>
                  <a:lnTo>
                    <a:pt x="356565" y="1481467"/>
                  </a:lnTo>
                  <a:lnTo>
                    <a:pt x="395249" y="1505940"/>
                  </a:lnTo>
                  <a:lnTo>
                    <a:pt x="435356" y="1528203"/>
                  </a:lnTo>
                  <a:lnTo>
                    <a:pt x="476821" y="1548155"/>
                  </a:lnTo>
                  <a:lnTo>
                    <a:pt x="519569" y="1565719"/>
                  </a:lnTo>
                  <a:lnTo>
                    <a:pt x="563486" y="1580819"/>
                  </a:lnTo>
                  <a:lnTo>
                    <a:pt x="608520" y="1593354"/>
                  </a:lnTo>
                  <a:lnTo>
                    <a:pt x="654570" y="1603260"/>
                  </a:lnTo>
                  <a:lnTo>
                    <a:pt x="701560" y="1610436"/>
                  </a:lnTo>
                  <a:lnTo>
                    <a:pt x="749401" y="1614805"/>
                  </a:lnTo>
                  <a:lnTo>
                    <a:pt x="798017" y="1616278"/>
                  </a:lnTo>
                  <a:lnTo>
                    <a:pt x="846632" y="1614805"/>
                  </a:lnTo>
                  <a:lnTo>
                    <a:pt x="894473" y="1610436"/>
                  </a:lnTo>
                  <a:lnTo>
                    <a:pt x="941463" y="1603260"/>
                  </a:lnTo>
                  <a:lnTo>
                    <a:pt x="987513" y="1593354"/>
                  </a:lnTo>
                  <a:lnTo>
                    <a:pt x="1032535" y="1580819"/>
                  </a:lnTo>
                  <a:lnTo>
                    <a:pt x="1076464" y="1565719"/>
                  </a:lnTo>
                  <a:lnTo>
                    <a:pt x="1119212" y="1548155"/>
                  </a:lnTo>
                  <a:lnTo>
                    <a:pt x="1160678" y="1528203"/>
                  </a:lnTo>
                  <a:lnTo>
                    <a:pt x="1200785" y="1505940"/>
                  </a:lnTo>
                  <a:lnTo>
                    <a:pt x="1239469" y="1481467"/>
                  </a:lnTo>
                  <a:lnTo>
                    <a:pt x="1276616" y="1454861"/>
                  </a:lnTo>
                  <a:lnTo>
                    <a:pt x="1312164" y="1426210"/>
                  </a:lnTo>
                  <a:lnTo>
                    <a:pt x="1346022" y="1395603"/>
                  </a:lnTo>
                  <a:lnTo>
                    <a:pt x="1378115" y="1363103"/>
                  </a:lnTo>
                  <a:lnTo>
                    <a:pt x="1408353" y="1328813"/>
                  </a:lnTo>
                  <a:lnTo>
                    <a:pt x="1436636" y="1292809"/>
                  </a:lnTo>
                  <a:lnTo>
                    <a:pt x="1462913" y="1255191"/>
                  </a:lnTo>
                  <a:lnTo>
                    <a:pt x="1487081" y="1216025"/>
                  </a:lnTo>
                  <a:lnTo>
                    <a:pt x="1509052" y="1175397"/>
                  </a:lnTo>
                  <a:lnTo>
                    <a:pt x="1528762" y="1133411"/>
                  </a:lnTo>
                  <a:lnTo>
                    <a:pt x="1546110" y="1090129"/>
                  </a:lnTo>
                  <a:lnTo>
                    <a:pt x="1561020" y="1045641"/>
                  </a:lnTo>
                  <a:lnTo>
                    <a:pt x="1573403" y="1000036"/>
                  </a:lnTo>
                  <a:lnTo>
                    <a:pt x="1583182" y="953401"/>
                  </a:lnTo>
                  <a:lnTo>
                    <a:pt x="1590268" y="905814"/>
                  </a:lnTo>
                  <a:lnTo>
                    <a:pt x="1594573" y="857364"/>
                  </a:lnTo>
                  <a:lnTo>
                    <a:pt x="1596034" y="808139"/>
                  </a:lnTo>
                  <a:lnTo>
                    <a:pt x="1594573" y="758901"/>
                  </a:lnTo>
                  <a:lnTo>
                    <a:pt x="1590268" y="710463"/>
                  </a:lnTo>
                  <a:lnTo>
                    <a:pt x="1583182" y="662876"/>
                  </a:lnTo>
                  <a:lnTo>
                    <a:pt x="1573403" y="616242"/>
                  </a:lnTo>
                  <a:lnTo>
                    <a:pt x="1561020" y="570636"/>
                  </a:lnTo>
                  <a:lnTo>
                    <a:pt x="1546110" y="526148"/>
                  </a:lnTo>
                  <a:lnTo>
                    <a:pt x="1528762" y="482866"/>
                  </a:lnTo>
                  <a:lnTo>
                    <a:pt x="1509052" y="440880"/>
                  </a:lnTo>
                  <a:lnTo>
                    <a:pt x="1487081" y="400253"/>
                  </a:lnTo>
                  <a:lnTo>
                    <a:pt x="1462913" y="361086"/>
                  </a:lnTo>
                  <a:lnTo>
                    <a:pt x="1436636" y="323456"/>
                  </a:lnTo>
                  <a:lnTo>
                    <a:pt x="1408353" y="287464"/>
                  </a:lnTo>
                  <a:lnTo>
                    <a:pt x="1378115" y="253174"/>
                  </a:lnTo>
                  <a:lnTo>
                    <a:pt x="1346022" y="220675"/>
                  </a:lnTo>
                  <a:lnTo>
                    <a:pt x="1312164" y="190055"/>
                  </a:lnTo>
                  <a:lnTo>
                    <a:pt x="1276616" y="161404"/>
                  </a:lnTo>
                  <a:lnTo>
                    <a:pt x="1239469" y="134810"/>
                  </a:lnTo>
                  <a:lnTo>
                    <a:pt x="1200785" y="110337"/>
                  </a:lnTo>
                  <a:lnTo>
                    <a:pt x="1160678" y="88074"/>
                  </a:lnTo>
                  <a:lnTo>
                    <a:pt x="1119212" y="68122"/>
                  </a:lnTo>
                  <a:lnTo>
                    <a:pt x="1076464" y="50558"/>
                  </a:lnTo>
                  <a:lnTo>
                    <a:pt x="1032535" y="35458"/>
                  </a:lnTo>
                  <a:lnTo>
                    <a:pt x="987513" y="22923"/>
                  </a:lnTo>
                  <a:lnTo>
                    <a:pt x="941463" y="13017"/>
                  </a:lnTo>
                  <a:lnTo>
                    <a:pt x="894473" y="5842"/>
                  </a:lnTo>
                  <a:lnTo>
                    <a:pt x="846632" y="1473"/>
                  </a:lnTo>
                  <a:lnTo>
                    <a:pt x="798017" y="0"/>
                  </a:lnTo>
                  <a:close/>
                </a:path>
              </a:pathLst>
            </a:custGeom>
            <a:solidFill>
              <a:srgbClr val="FEFF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1224" y="4011129"/>
              <a:ext cx="1672233" cy="16924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2097" y="4302645"/>
              <a:ext cx="1176665" cy="109746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493565" y="3409073"/>
              <a:ext cx="2742565" cy="1673860"/>
            </a:xfrm>
            <a:custGeom>
              <a:avLst/>
              <a:gdLst/>
              <a:ahLst/>
              <a:cxnLst/>
              <a:rect l="l" t="t" r="r" b="b"/>
              <a:pathLst>
                <a:path w="2742565" h="1673860">
                  <a:moveTo>
                    <a:pt x="425742" y="1616595"/>
                  </a:moveTo>
                  <a:lnTo>
                    <a:pt x="311442" y="1559445"/>
                  </a:lnTo>
                  <a:lnTo>
                    <a:pt x="311442" y="1597545"/>
                  </a:lnTo>
                  <a:lnTo>
                    <a:pt x="76200" y="1597545"/>
                  </a:lnTo>
                  <a:lnTo>
                    <a:pt x="76200" y="1135468"/>
                  </a:lnTo>
                  <a:lnTo>
                    <a:pt x="114300" y="1135468"/>
                  </a:lnTo>
                  <a:lnTo>
                    <a:pt x="57150" y="1021168"/>
                  </a:lnTo>
                  <a:lnTo>
                    <a:pt x="0" y="1135468"/>
                  </a:lnTo>
                  <a:lnTo>
                    <a:pt x="38100" y="1135468"/>
                  </a:lnTo>
                  <a:lnTo>
                    <a:pt x="38100" y="1635645"/>
                  </a:lnTo>
                  <a:lnTo>
                    <a:pt x="311442" y="1635645"/>
                  </a:lnTo>
                  <a:lnTo>
                    <a:pt x="311442" y="1673745"/>
                  </a:lnTo>
                  <a:lnTo>
                    <a:pt x="425742" y="1616595"/>
                  </a:lnTo>
                  <a:close/>
                </a:path>
                <a:path w="2742565" h="1673860">
                  <a:moveTo>
                    <a:pt x="1772539" y="57150"/>
                  </a:moveTo>
                  <a:lnTo>
                    <a:pt x="1658239" y="0"/>
                  </a:lnTo>
                  <a:lnTo>
                    <a:pt x="1658239" y="38100"/>
                  </a:lnTo>
                  <a:lnTo>
                    <a:pt x="1128382" y="38100"/>
                  </a:lnTo>
                  <a:lnTo>
                    <a:pt x="1128382" y="0"/>
                  </a:lnTo>
                  <a:lnTo>
                    <a:pt x="1014082" y="57150"/>
                  </a:lnTo>
                  <a:lnTo>
                    <a:pt x="1128382" y="114300"/>
                  </a:lnTo>
                  <a:lnTo>
                    <a:pt x="1128382" y="76200"/>
                  </a:lnTo>
                  <a:lnTo>
                    <a:pt x="1658239" y="76200"/>
                  </a:lnTo>
                  <a:lnTo>
                    <a:pt x="1658239" y="114300"/>
                  </a:lnTo>
                  <a:lnTo>
                    <a:pt x="1772539" y="57150"/>
                  </a:lnTo>
                  <a:close/>
                </a:path>
                <a:path w="2742565" h="1673860">
                  <a:moveTo>
                    <a:pt x="2742311" y="1135468"/>
                  </a:moveTo>
                  <a:lnTo>
                    <a:pt x="2685161" y="1021168"/>
                  </a:lnTo>
                  <a:lnTo>
                    <a:pt x="2628011" y="1135468"/>
                  </a:lnTo>
                  <a:lnTo>
                    <a:pt x="2666111" y="1135468"/>
                  </a:lnTo>
                  <a:lnTo>
                    <a:pt x="2666111" y="1597545"/>
                  </a:lnTo>
                  <a:lnTo>
                    <a:pt x="2430869" y="1597545"/>
                  </a:lnTo>
                  <a:lnTo>
                    <a:pt x="2430869" y="1559445"/>
                  </a:lnTo>
                  <a:lnTo>
                    <a:pt x="2316569" y="1616595"/>
                  </a:lnTo>
                  <a:lnTo>
                    <a:pt x="2430869" y="1673745"/>
                  </a:lnTo>
                  <a:lnTo>
                    <a:pt x="2430869" y="1635645"/>
                  </a:lnTo>
                  <a:lnTo>
                    <a:pt x="2704211" y="1635645"/>
                  </a:lnTo>
                  <a:lnTo>
                    <a:pt x="2704211" y="1135468"/>
                  </a:lnTo>
                  <a:lnTo>
                    <a:pt x="2742311" y="1135468"/>
                  </a:lnTo>
                  <a:close/>
                </a:path>
              </a:pathLst>
            </a:custGeom>
            <a:solidFill>
              <a:srgbClr val="4A9F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45312" y="855116"/>
            <a:ext cx="27940" cy="895985"/>
            <a:chOff x="445312" y="855116"/>
            <a:chExt cx="27940" cy="895985"/>
          </a:xfrm>
        </p:grpSpPr>
        <p:sp>
          <p:nvSpPr>
            <p:cNvPr id="22" name="object 22"/>
            <p:cNvSpPr/>
            <p:nvPr/>
          </p:nvSpPr>
          <p:spPr>
            <a:xfrm>
              <a:off x="459151" y="855121"/>
              <a:ext cx="0" cy="868044"/>
            </a:xfrm>
            <a:custGeom>
              <a:avLst/>
              <a:gdLst/>
              <a:ahLst/>
              <a:cxnLst/>
              <a:rect l="l" t="t" r="r" b="b"/>
              <a:pathLst>
                <a:path h="868044">
                  <a:moveTo>
                    <a:pt x="0" y="0"/>
                  </a:moveTo>
                  <a:lnTo>
                    <a:pt x="0" y="867739"/>
                  </a:lnTo>
                </a:path>
              </a:pathLst>
            </a:custGeom>
            <a:ln w="26830">
              <a:solidFill>
                <a:srgbClr val="042E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9155" y="855116"/>
              <a:ext cx="0" cy="895985"/>
            </a:xfrm>
            <a:custGeom>
              <a:avLst/>
              <a:gdLst/>
              <a:ahLst/>
              <a:cxnLst/>
              <a:rect l="l" t="t" r="r" b="b"/>
              <a:pathLst>
                <a:path h="895985">
                  <a:moveTo>
                    <a:pt x="0" y="0"/>
                  </a:moveTo>
                  <a:lnTo>
                    <a:pt x="0" y="895502"/>
                  </a:lnTo>
                </a:path>
              </a:pathLst>
            </a:custGeom>
            <a:ln w="27686">
              <a:solidFill>
                <a:srgbClr val="0C27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401" y="529844"/>
            <a:ext cx="8115966" cy="1101967"/>
          </a:xfrm>
          <a:prstGeom prst="rect">
            <a:avLst/>
          </a:prstGeom>
        </p:spPr>
        <p:txBody>
          <a:bodyPr vert="horz" wrap="square" lIns="0" tIns="211835" rIns="0" bIns="0" rtlCol="0">
            <a:spAutoFit/>
          </a:bodyPr>
          <a:lstStyle/>
          <a:p>
            <a:pPr marL="96520">
              <a:lnSpc>
                <a:spcPts val="4795"/>
              </a:lnSpc>
              <a:spcBef>
                <a:spcPts val="100"/>
              </a:spcBef>
            </a:pPr>
            <a:r>
              <a:rPr dirty="0"/>
              <a:t>CDC</a:t>
            </a:r>
            <a:r>
              <a:rPr spc="-45" dirty="0"/>
              <a:t> </a:t>
            </a:r>
            <a:r>
              <a:rPr spc="-30" dirty="0"/>
              <a:t>COVID-</a:t>
            </a:r>
            <a:r>
              <a:rPr dirty="0"/>
              <a:t>19</a:t>
            </a:r>
            <a:r>
              <a:rPr spc="-30" dirty="0"/>
              <a:t> </a:t>
            </a:r>
            <a:r>
              <a:rPr spc="-10" dirty="0"/>
              <a:t>Collaboration</a:t>
            </a:r>
          </a:p>
          <a:p>
            <a:pPr marL="96520">
              <a:lnSpc>
                <a:spcPts val="2155"/>
              </a:lnSpc>
            </a:pP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Shaping</a:t>
            </a:r>
            <a:r>
              <a:rPr sz="1800" b="0" spc="1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the</a:t>
            </a:r>
            <a:r>
              <a:rPr sz="1800" b="0" spc="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national</a:t>
            </a:r>
            <a:r>
              <a:rPr sz="1800" b="0" spc="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understanding</a:t>
            </a:r>
            <a:r>
              <a:rPr sz="1800" b="0" spc="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1800" b="0" spc="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20" dirty="0">
                <a:solidFill>
                  <a:srgbClr val="3B3838"/>
                </a:solidFill>
                <a:latin typeface="Calibri"/>
                <a:cs typeface="Calibri"/>
              </a:rPr>
              <a:t>COVID-</a:t>
            </a:r>
            <a:r>
              <a:rPr sz="1800" b="0" spc="-25" dirty="0">
                <a:solidFill>
                  <a:srgbClr val="3B3838"/>
                </a:solidFill>
                <a:latin typeface="Calibri"/>
                <a:cs typeface="Calibri"/>
              </a:rPr>
              <a:t>19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231" y="1822195"/>
            <a:ext cx="4352290" cy="259016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Question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5080" indent="-635">
              <a:lnSpc>
                <a:spcPts val="1900"/>
              </a:lnSpc>
              <a:spcBef>
                <a:spcPts val="400"/>
              </a:spcBef>
            </a:pP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Can the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PCORnet infrastructure</a:t>
            </a:r>
            <a:r>
              <a:rPr sz="1600" i="1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be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used for</a:t>
            </a:r>
            <a:r>
              <a:rPr sz="1600" i="1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real-time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reporting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and surveillance</a:t>
            </a:r>
            <a:r>
              <a:rPr sz="1600" i="1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of </a:t>
            </a:r>
            <a:r>
              <a:rPr sz="1600" i="1" spc="-20" dirty="0">
                <a:solidFill>
                  <a:srgbClr val="1F214C"/>
                </a:solidFill>
                <a:latin typeface="Calibri"/>
                <a:cs typeface="Calibri"/>
              </a:rPr>
              <a:t>COVID-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19</a:t>
            </a:r>
            <a:r>
              <a:rPr sz="1600" i="1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patterns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across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600" i="1" spc="-10" dirty="0">
                <a:solidFill>
                  <a:srgbClr val="1F214C"/>
                </a:solidFill>
                <a:latin typeface="Calibri"/>
                <a:cs typeface="Calibri"/>
              </a:rPr>
              <a:t> country?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Strength</a:t>
            </a:r>
            <a:r>
              <a:rPr sz="2400" b="1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sz="2400" b="1" spc="-10" dirty="0">
                <a:solidFill>
                  <a:schemeClr val="tx2"/>
                </a:solidFill>
                <a:latin typeface="Calibri"/>
                <a:cs typeface="Calibri"/>
              </a:rPr>
              <a:t> PCORnet®</a:t>
            </a:r>
            <a:endParaRPr sz="24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 marR="212725" algn="just">
              <a:lnSpc>
                <a:spcPts val="1900"/>
              </a:lnSpc>
              <a:spcBef>
                <a:spcPts val="400"/>
              </a:spcBef>
            </a:pP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Partnership</a:t>
            </a:r>
            <a:r>
              <a:rPr sz="1600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600" spc="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diverse</a:t>
            </a:r>
            <a:r>
              <a:rPr sz="1600" spc="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600" spc="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systems</a:t>
            </a:r>
            <a:r>
              <a:rPr sz="1600" spc="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that</a:t>
            </a:r>
            <a:r>
              <a:rPr sz="1600" spc="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214C"/>
                </a:solidFill>
                <a:latin typeface="Calibri"/>
                <a:cs typeface="Calibri"/>
              </a:rPr>
              <a:t>hold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electronic</a:t>
            </a:r>
            <a:r>
              <a:rPr sz="1600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records</a:t>
            </a:r>
            <a:r>
              <a:rPr sz="1600" spc="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1600" spc="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6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encounters</a:t>
            </a:r>
            <a:r>
              <a:rPr sz="1600" spc="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1600" spc="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214C"/>
                </a:solidFill>
                <a:latin typeface="Calibri"/>
                <a:cs typeface="Calibri"/>
              </a:rPr>
              <a:t>more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than</a:t>
            </a:r>
            <a:r>
              <a:rPr sz="16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30</a:t>
            </a:r>
            <a:r>
              <a:rPr sz="16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million</a:t>
            </a:r>
            <a:r>
              <a:rPr sz="16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people</a:t>
            </a:r>
            <a:r>
              <a:rPr sz="16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across</a:t>
            </a:r>
            <a:r>
              <a:rPr sz="16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6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U.S.</a:t>
            </a:r>
            <a:r>
              <a:rPr sz="16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F214C"/>
                </a:solidFill>
                <a:latin typeface="Calibri"/>
                <a:cs typeface="Calibri"/>
              </a:rPr>
              <a:t>each</a:t>
            </a:r>
            <a:r>
              <a:rPr sz="16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1F214C"/>
                </a:solidFill>
                <a:latin typeface="Calibri"/>
                <a:cs typeface="Calibri"/>
              </a:rPr>
              <a:t>year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8432" y="4675632"/>
            <a:ext cx="5185410" cy="2182495"/>
            <a:chOff x="408432" y="4675632"/>
            <a:chExt cx="5185410" cy="21824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32" y="4675632"/>
              <a:ext cx="1865375" cy="21823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8017" y="4730192"/>
              <a:ext cx="3425304" cy="121375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2594" y="1897062"/>
            <a:ext cx="2743197" cy="203380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401" y="529844"/>
            <a:ext cx="8115966" cy="1101967"/>
          </a:xfrm>
          <a:prstGeom prst="rect">
            <a:avLst/>
          </a:prstGeom>
        </p:spPr>
        <p:txBody>
          <a:bodyPr vert="horz" wrap="square" lIns="0" tIns="211835" rIns="0" bIns="0" rtlCol="0">
            <a:spAutoFit/>
          </a:bodyPr>
          <a:lstStyle/>
          <a:p>
            <a:pPr marL="96520">
              <a:lnSpc>
                <a:spcPts val="4795"/>
              </a:lnSpc>
              <a:spcBef>
                <a:spcPts val="100"/>
              </a:spcBef>
            </a:pPr>
            <a:r>
              <a:rPr dirty="0"/>
              <a:t>CDC</a:t>
            </a:r>
            <a:r>
              <a:rPr spc="-45" dirty="0"/>
              <a:t> </a:t>
            </a:r>
            <a:r>
              <a:rPr spc="-30" dirty="0"/>
              <a:t>COVID-</a:t>
            </a:r>
            <a:r>
              <a:rPr dirty="0"/>
              <a:t>19</a:t>
            </a:r>
            <a:r>
              <a:rPr spc="-30" dirty="0"/>
              <a:t> </a:t>
            </a:r>
            <a:r>
              <a:rPr spc="-10" dirty="0"/>
              <a:t>Collaboration</a:t>
            </a:r>
          </a:p>
          <a:p>
            <a:pPr marL="96520">
              <a:lnSpc>
                <a:spcPts val="2155"/>
              </a:lnSpc>
            </a:pP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Shaping</a:t>
            </a:r>
            <a:r>
              <a:rPr sz="1800" b="0" spc="1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the</a:t>
            </a:r>
            <a:r>
              <a:rPr sz="1800" b="0" spc="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national</a:t>
            </a:r>
            <a:r>
              <a:rPr sz="1800" b="0" spc="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understanding</a:t>
            </a:r>
            <a:r>
              <a:rPr sz="1800" b="0" spc="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1800" b="0" spc="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b="0" spc="-20" dirty="0">
                <a:solidFill>
                  <a:srgbClr val="3B3838"/>
                </a:solidFill>
                <a:latin typeface="Calibri"/>
                <a:cs typeface="Calibri"/>
              </a:rPr>
              <a:t>COVID-</a:t>
            </a:r>
            <a:r>
              <a:rPr sz="1800" b="0" spc="-25" dirty="0">
                <a:solidFill>
                  <a:srgbClr val="3B3838"/>
                </a:solidFill>
                <a:latin typeface="Calibri"/>
                <a:cs typeface="Calibri"/>
              </a:rPr>
              <a:t>19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040125"/>
            <a:ext cx="8552102" cy="41165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6919" y="4714616"/>
            <a:ext cx="8947150" cy="183515"/>
            <a:chOff x="196919" y="4714616"/>
            <a:chExt cx="8947150" cy="183515"/>
          </a:xfrm>
        </p:grpSpPr>
        <p:sp>
          <p:nvSpPr>
            <p:cNvPr id="5" name="object 5"/>
            <p:cNvSpPr/>
            <p:nvPr/>
          </p:nvSpPr>
          <p:spPr>
            <a:xfrm>
              <a:off x="196919" y="4717237"/>
              <a:ext cx="8947150" cy="12065"/>
            </a:xfrm>
            <a:custGeom>
              <a:avLst/>
              <a:gdLst/>
              <a:ahLst/>
              <a:cxnLst/>
              <a:rect l="l" t="t" r="r" b="b"/>
              <a:pathLst>
                <a:path w="8947150" h="12064">
                  <a:moveTo>
                    <a:pt x="0" y="0"/>
                  </a:moveTo>
                  <a:lnTo>
                    <a:pt x="8947079" y="0"/>
                  </a:lnTo>
                  <a:lnTo>
                    <a:pt x="8947079" y="11924"/>
                  </a:lnTo>
                  <a:lnTo>
                    <a:pt x="0" y="11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1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80731" y="4720648"/>
              <a:ext cx="0" cy="171450"/>
            </a:xfrm>
            <a:custGeom>
              <a:avLst/>
              <a:gdLst/>
              <a:ahLst/>
              <a:cxnLst/>
              <a:rect l="l" t="t" r="r" b="b"/>
              <a:pathLst>
                <a:path h="171450">
                  <a:moveTo>
                    <a:pt x="0" y="0"/>
                  </a:moveTo>
                  <a:lnTo>
                    <a:pt x="0" y="171411"/>
                  </a:lnTo>
                </a:path>
              </a:pathLst>
            </a:custGeom>
            <a:ln w="11924">
              <a:solidFill>
                <a:srgbClr val="1F21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6830" y="1999996"/>
            <a:ext cx="8220075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6685" algn="ctr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1F214C"/>
                </a:solidFill>
                <a:latin typeface="Calibri"/>
                <a:cs typeface="Calibri"/>
              </a:rPr>
              <a:t>IMPACT</a:t>
            </a:r>
            <a:endParaRPr sz="2800" dirty="0">
              <a:latin typeface="Calibri"/>
              <a:cs typeface="Calibri"/>
            </a:endParaRPr>
          </a:p>
          <a:p>
            <a:pPr marL="132715" indent="-120014">
              <a:lnSpc>
                <a:spcPct val="100000"/>
              </a:lnSpc>
              <a:spcBef>
                <a:spcPts val="1285"/>
              </a:spcBef>
              <a:buSzPct val="94444"/>
              <a:buChar char="•"/>
              <a:tabLst>
                <a:tab pos="132715" algn="l"/>
              </a:tabLst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Answered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crucial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questions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relevant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public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via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numerous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journal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publications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728" y="3001975"/>
            <a:ext cx="2743193" cy="12043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4319" y="4224020"/>
            <a:ext cx="275971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Racial</a:t>
            </a:r>
            <a:r>
              <a:rPr sz="1200" u="sng" spc="-5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and</a:t>
            </a:r>
            <a:r>
              <a:rPr sz="1200" u="sng" spc="-4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ethnic</a:t>
            </a:r>
            <a:r>
              <a:rPr sz="1200" u="sng" spc="-4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disparities</a:t>
            </a:r>
            <a:r>
              <a:rPr sz="1200" u="sng" spc="-3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in</a:t>
            </a:r>
            <a:r>
              <a:rPr sz="1200" u="sng" spc="-5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the</a:t>
            </a:r>
            <a:r>
              <a:rPr sz="1200" u="sng" spc="-4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use</a:t>
            </a:r>
            <a:r>
              <a:rPr sz="1200" u="sng" spc="-4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25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sz="1200" u="sng" spc="-2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monoclonal</a:t>
            </a:r>
            <a:r>
              <a:rPr sz="1200" u="sng" spc="-45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antibodies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4798" y="3004162"/>
            <a:ext cx="2360611" cy="119697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655222" y="4190492"/>
            <a:ext cx="1956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u="sng" spc="-1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Understanding</a:t>
            </a:r>
            <a:r>
              <a:rPr sz="1200" u="sng" spc="-15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"long</a:t>
            </a:r>
            <a:r>
              <a:rPr sz="1200" u="sng" spc="-5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COVID"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1914" y="3005544"/>
            <a:ext cx="2263874" cy="119717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475843" y="4233164"/>
            <a:ext cx="2570480" cy="388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sz="1200" u="sng" spc="-1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Myocarditis</a:t>
            </a:r>
            <a:r>
              <a:rPr sz="1200" u="sng" spc="-15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and</a:t>
            </a:r>
            <a:r>
              <a:rPr sz="1200" u="sng" spc="-25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pericarditis 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rates</a:t>
            </a:r>
            <a:r>
              <a:rPr sz="1200" u="sng" spc="-15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2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after</a:t>
            </a:r>
            <a:r>
              <a:rPr sz="1200" spc="-20" dirty="0">
                <a:solidFill>
                  <a:srgbClr val="408EBC"/>
                </a:solidFill>
                <a:latin typeface="Arial"/>
                <a:cs typeface="Arial"/>
              </a:rPr>
              <a:t> </a:t>
            </a:r>
            <a:r>
              <a:rPr sz="1200" u="sng" spc="-2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COVID-</a:t>
            </a:r>
            <a:r>
              <a:rPr sz="1200" u="sng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19</a:t>
            </a:r>
            <a:r>
              <a:rPr sz="1200" u="sng" spc="7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408EBC"/>
                </a:solidFill>
                <a:uFill>
                  <a:solidFill>
                    <a:srgbClr val="408EBC"/>
                  </a:solidFill>
                </a:uFill>
                <a:latin typeface="Arial"/>
                <a:cs typeface="Arial"/>
              </a:rPr>
              <a:t>vaccination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499" y="4750053"/>
            <a:ext cx="8516620" cy="9817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2800" b="1" spc="-10" dirty="0">
                <a:solidFill>
                  <a:srgbClr val="1F214C"/>
                </a:solidFill>
                <a:latin typeface="Calibri"/>
                <a:cs typeface="Calibri"/>
              </a:rPr>
              <a:t>Takeaway</a:t>
            </a:r>
            <a:endParaRPr sz="2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20"/>
              </a:spcBef>
            </a:pP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PCORnet</a:t>
            </a:r>
            <a:r>
              <a:rPr sz="1600" b="1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can</a:t>
            </a:r>
            <a:r>
              <a:rPr sz="1600" b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effectively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support</a:t>
            </a:r>
            <a:r>
              <a:rPr sz="1600" b="1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national</a:t>
            </a:r>
            <a:r>
              <a:rPr sz="1600" b="1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surveillance</a:t>
            </a:r>
            <a:r>
              <a:rPr sz="1600" b="1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studies</a:t>
            </a:r>
            <a:r>
              <a:rPr sz="1600" b="1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with</a:t>
            </a:r>
            <a:r>
              <a:rPr sz="1600" b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3B3838"/>
                </a:solidFill>
                <a:latin typeface="Calibri"/>
                <a:cs typeface="Calibri"/>
              </a:rPr>
              <a:t>near-real-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time</a:t>
            </a:r>
            <a:r>
              <a:rPr sz="1600" b="1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reporting</a:t>
            </a:r>
            <a:r>
              <a:rPr sz="1600" b="1" spc="-2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sz="1600" b="1" spc="-2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unlock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valuable</a:t>
            </a:r>
            <a:r>
              <a:rPr sz="1600" b="1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insights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in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times</a:t>
            </a:r>
            <a:r>
              <a:rPr sz="1600" b="1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1600" b="1" spc="-1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crisis</a:t>
            </a:r>
            <a:r>
              <a:rPr sz="1600" b="1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when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answers</a:t>
            </a:r>
            <a:r>
              <a:rPr sz="1600" b="1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can't</a:t>
            </a:r>
            <a:r>
              <a:rPr sz="1600" b="1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wait.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81313" y="4628454"/>
            <a:ext cx="162685" cy="20776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180" y="3588137"/>
            <a:ext cx="6481481" cy="50767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6964" y="4197747"/>
              <a:ext cx="4249420" cy="20666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404" y="4200920"/>
              <a:ext cx="2128492" cy="20602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60180" y="847325"/>
              <a:ext cx="0" cy="868044"/>
            </a:xfrm>
            <a:custGeom>
              <a:avLst/>
              <a:gdLst/>
              <a:ahLst/>
              <a:cxnLst/>
              <a:rect l="l" t="t" r="r" b="b"/>
              <a:pathLst>
                <a:path h="868044">
                  <a:moveTo>
                    <a:pt x="0" y="0"/>
                  </a:moveTo>
                  <a:lnTo>
                    <a:pt x="0" y="867739"/>
                  </a:lnTo>
                </a:path>
              </a:pathLst>
            </a:custGeom>
            <a:ln w="26830">
              <a:solidFill>
                <a:srgbClr val="042E6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86517" y="5861278"/>
              <a:ext cx="1785980" cy="4202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3401" y="529844"/>
            <a:ext cx="8115966" cy="1017202"/>
          </a:xfrm>
          <a:prstGeom prst="rect">
            <a:avLst/>
          </a:prstGeom>
        </p:spPr>
        <p:txBody>
          <a:bodyPr vert="horz" wrap="square" lIns="0" tIns="397764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PCORnet®</a:t>
            </a:r>
            <a:r>
              <a:rPr spc="-160" dirty="0"/>
              <a:t> </a:t>
            </a:r>
            <a:r>
              <a:rPr spc="-30" dirty="0"/>
              <a:t>Resources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7803" y="1847088"/>
            <a:ext cx="7890509" cy="14795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03200" marR="5080" indent="-190500">
              <a:lnSpc>
                <a:spcPts val="1800"/>
              </a:lnSpc>
              <a:spcBef>
                <a:spcPts val="360"/>
              </a:spcBef>
              <a:buClr>
                <a:srgbClr val="043C88"/>
              </a:buClr>
              <a:buSzPct val="111764"/>
              <a:buFont typeface="Arial"/>
              <a:buChar char="•"/>
              <a:tabLst>
                <a:tab pos="203200" algn="l"/>
              </a:tabLst>
            </a:pP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Materials</a:t>
            </a:r>
            <a:r>
              <a:rPr sz="1700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developed</a:t>
            </a:r>
            <a:r>
              <a:rPr sz="17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using</a:t>
            </a:r>
            <a:r>
              <a:rPr sz="17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7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Network</a:t>
            </a:r>
            <a:r>
              <a:rPr sz="17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are</a:t>
            </a:r>
            <a:r>
              <a:rPr sz="17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shared</a:t>
            </a:r>
            <a:r>
              <a:rPr sz="17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7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promote</a:t>
            </a:r>
            <a:r>
              <a:rPr sz="17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lessons</a:t>
            </a:r>
            <a:r>
              <a:rPr sz="17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learned</a:t>
            </a:r>
            <a:r>
              <a:rPr sz="17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7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1F214C"/>
                </a:solidFill>
                <a:latin typeface="Calibri"/>
                <a:cs typeface="Calibri"/>
              </a:rPr>
              <a:t>best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practices</a:t>
            </a:r>
            <a:r>
              <a:rPr sz="17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via</a:t>
            </a:r>
            <a:r>
              <a:rPr sz="17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7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Resources</a:t>
            </a:r>
            <a:r>
              <a:rPr sz="17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page</a:t>
            </a:r>
            <a:r>
              <a:rPr sz="17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on</a:t>
            </a:r>
            <a:r>
              <a:rPr sz="1700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b="1" u="sng" spc="-10" dirty="0">
                <a:solidFill>
                  <a:srgbClr val="1F214C"/>
                </a:solidFill>
                <a:uFill>
                  <a:solidFill>
                    <a:srgbClr val="1F214C"/>
                  </a:solidFill>
                </a:uFill>
                <a:latin typeface="Calibri"/>
                <a:cs typeface="Calibri"/>
                <a:hlinkClick r:id="rId6"/>
              </a:rPr>
              <a:t>PCORnet.org</a:t>
            </a:r>
            <a:r>
              <a:rPr sz="1700" b="1" spc="-10" dirty="0">
                <a:solidFill>
                  <a:srgbClr val="1F214C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203200" marR="220345" indent="-190500">
              <a:lnSpc>
                <a:spcPct val="93500"/>
              </a:lnSpc>
              <a:spcBef>
                <a:spcPts val="1865"/>
              </a:spcBef>
              <a:buClr>
                <a:srgbClr val="043C88"/>
              </a:buClr>
              <a:buSzPct val="111764"/>
              <a:buFont typeface="Arial"/>
              <a:buChar char="•"/>
              <a:tabLst>
                <a:tab pos="203200" algn="l"/>
              </a:tabLst>
            </a:pPr>
            <a:r>
              <a:rPr sz="1700" spc="-10" dirty="0">
                <a:solidFill>
                  <a:srgbClr val="1F214C"/>
                </a:solidFill>
                <a:latin typeface="Calibri"/>
                <a:cs typeface="Calibri"/>
              </a:rPr>
              <a:t>Resources</a:t>
            </a:r>
            <a:r>
              <a:rPr sz="1700" spc="-10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spc="-30" dirty="0">
                <a:solidFill>
                  <a:srgbClr val="1F214C"/>
                </a:solidFill>
                <a:latin typeface="Calibri"/>
                <a:cs typeface="Calibri"/>
              </a:rPr>
              <a:t>are</a:t>
            </a:r>
            <a:r>
              <a:rPr sz="1700" spc="-10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sorted</a:t>
            </a:r>
            <a:r>
              <a:rPr sz="17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by</a:t>
            </a:r>
            <a:r>
              <a:rPr sz="1700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14C"/>
                </a:solidFill>
                <a:latin typeface="Calibri"/>
                <a:cs typeface="Calibri"/>
              </a:rPr>
              <a:t>Research,</a:t>
            </a:r>
            <a:r>
              <a:rPr sz="17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Data,</a:t>
            </a:r>
            <a:r>
              <a:rPr sz="1700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700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Engagement</a:t>
            </a:r>
            <a:r>
              <a:rPr sz="17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7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searchable</a:t>
            </a:r>
            <a:r>
              <a:rPr sz="17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by</a:t>
            </a:r>
            <a:r>
              <a:rPr sz="17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1F214C"/>
                </a:solidFill>
                <a:latin typeface="Calibri"/>
                <a:cs typeface="Calibri"/>
              </a:rPr>
              <a:t>keyword.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They</a:t>
            </a:r>
            <a:r>
              <a:rPr sz="17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include</a:t>
            </a:r>
            <a:r>
              <a:rPr sz="17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F214C"/>
                </a:solidFill>
                <a:latin typeface="Calibri"/>
                <a:cs typeface="Calibri"/>
              </a:rPr>
              <a:t>engagement</a:t>
            </a:r>
            <a:r>
              <a:rPr sz="17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F214C"/>
                </a:solidFill>
                <a:latin typeface="Calibri"/>
                <a:cs typeface="Calibri"/>
              </a:rPr>
              <a:t>case</a:t>
            </a:r>
            <a:r>
              <a:rPr sz="1700" b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F214C"/>
                </a:solidFill>
                <a:latin typeface="Calibri"/>
                <a:cs typeface="Calibri"/>
              </a:rPr>
              <a:t>studies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,</a:t>
            </a:r>
            <a:r>
              <a:rPr sz="17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F214C"/>
                </a:solidFill>
                <a:latin typeface="Calibri"/>
                <a:cs typeface="Calibri"/>
              </a:rPr>
              <a:t>lay</a:t>
            </a:r>
            <a:r>
              <a:rPr sz="1700" b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F214C"/>
                </a:solidFill>
                <a:latin typeface="Calibri"/>
                <a:cs typeface="Calibri"/>
              </a:rPr>
              <a:t>audience</a:t>
            </a:r>
            <a:r>
              <a:rPr sz="1700" b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1F214C"/>
                </a:solidFill>
                <a:latin typeface="Calibri"/>
                <a:cs typeface="Calibri"/>
              </a:rPr>
              <a:t>glossaries</a:t>
            </a:r>
            <a:r>
              <a:rPr sz="1700" spc="-10" dirty="0">
                <a:solidFill>
                  <a:srgbClr val="1F214C"/>
                </a:solidFill>
                <a:latin typeface="Calibri"/>
                <a:cs typeface="Calibri"/>
              </a:rPr>
              <a:t>,</a:t>
            </a:r>
            <a:r>
              <a:rPr sz="17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7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1F214C"/>
                </a:solidFill>
                <a:latin typeface="Calibri"/>
                <a:cs typeface="Calibri"/>
              </a:rPr>
              <a:t>PCORnet® </a:t>
            </a:r>
            <a:r>
              <a:rPr sz="1700" b="1" dirty="0">
                <a:solidFill>
                  <a:srgbClr val="1F214C"/>
                </a:solidFill>
                <a:latin typeface="Calibri"/>
                <a:cs typeface="Calibri"/>
              </a:rPr>
              <a:t>Common</a:t>
            </a:r>
            <a:r>
              <a:rPr sz="17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7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1F214C"/>
                </a:solidFill>
                <a:latin typeface="Calibri"/>
                <a:cs typeface="Calibri"/>
              </a:rPr>
              <a:t>Model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,</a:t>
            </a:r>
            <a:r>
              <a:rPr sz="17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7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1F214C"/>
                </a:solidFill>
                <a:latin typeface="Calibri"/>
                <a:cs typeface="Calibri"/>
              </a:rPr>
              <a:t>more.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0184" y="847331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1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chemeClr val="tx2"/>
                </a:solidFill>
              </a:rPr>
              <a:t>Learn</a:t>
            </a:r>
            <a:r>
              <a:rPr sz="6000" spc="30" dirty="0">
                <a:solidFill>
                  <a:schemeClr val="tx2"/>
                </a:solidFill>
              </a:rPr>
              <a:t> </a:t>
            </a:r>
            <a:r>
              <a:rPr sz="6000" spc="-20" dirty="0">
                <a:solidFill>
                  <a:schemeClr val="tx2"/>
                </a:solidFill>
              </a:rPr>
              <a:t>More</a:t>
            </a:r>
            <a:endParaRPr sz="6000" dirty="0">
              <a:solidFill>
                <a:schemeClr val="tx2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3810000"/>
            <a:ext cx="3186684" cy="74980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60"/>
              </a:spcBef>
            </a:pPr>
            <a:r>
              <a:rPr sz="2800" b="1" dirty="0">
                <a:solidFill>
                  <a:srgbClr val="254D71"/>
                </a:solidFill>
                <a:latin typeface="Calibri"/>
                <a:cs typeface="Calibri"/>
              </a:rPr>
              <a:t>Work</a:t>
            </a:r>
            <a:r>
              <a:rPr sz="2800" b="1" spc="-110" dirty="0">
                <a:solidFill>
                  <a:srgbClr val="254D7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4D71"/>
                </a:solidFill>
                <a:latin typeface="Calibri"/>
                <a:cs typeface="Calibri"/>
              </a:rPr>
              <a:t>with</a:t>
            </a:r>
            <a:r>
              <a:rPr sz="2800" b="1" spc="-120" dirty="0">
                <a:solidFill>
                  <a:srgbClr val="254D7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54D71"/>
                </a:solidFill>
                <a:latin typeface="Calibri"/>
                <a:cs typeface="Calibri"/>
              </a:rPr>
              <a:t>the</a:t>
            </a:r>
            <a:r>
              <a:rPr sz="2800" b="1" spc="-35" dirty="0">
                <a:solidFill>
                  <a:srgbClr val="254D7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54D71"/>
                </a:solidFill>
                <a:latin typeface="Calibri"/>
                <a:cs typeface="Calibri"/>
              </a:rPr>
              <a:t>Network </a:t>
            </a:r>
            <a:r>
              <a:rPr sz="2800" dirty="0">
                <a:solidFill>
                  <a:srgbClr val="254D71"/>
                </a:solidFill>
              </a:rPr>
              <a:t>Visit</a:t>
            </a:r>
            <a:r>
              <a:rPr sz="2800" spc="-70" dirty="0">
                <a:solidFill>
                  <a:srgbClr val="254D71"/>
                </a:solidFill>
              </a:rPr>
              <a:t> </a:t>
            </a:r>
            <a:r>
              <a:rPr sz="2800" b="1" u="heavy" spc="-10" dirty="0">
                <a:solidFill>
                  <a:srgbClr val="4C4E4B"/>
                </a:solidFill>
                <a:uFill>
                  <a:solidFill>
                    <a:srgbClr val="4C4E4B"/>
                  </a:solidFill>
                </a:uFill>
                <a:latin typeface="Calibri"/>
                <a:cs typeface="Calibri"/>
                <a:hlinkClick r:id="rId3"/>
              </a:rPr>
              <a:t>www.pcornet.org</a:t>
            </a:r>
            <a:r>
              <a:rPr sz="2800" b="1" spc="-10" dirty="0">
                <a:solidFill>
                  <a:srgbClr val="4C4E4B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54D71"/>
                </a:solidFill>
              </a:rPr>
              <a:t>to</a:t>
            </a:r>
            <a:r>
              <a:rPr sz="2800" spc="-110" dirty="0">
                <a:solidFill>
                  <a:srgbClr val="254D71"/>
                </a:solidFill>
              </a:rPr>
              <a:t> </a:t>
            </a:r>
            <a:r>
              <a:rPr sz="2800" dirty="0">
                <a:solidFill>
                  <a:srgbClr val="254D71"/>
                </a:solidFill>
              </a:rPr>
              <a:t>get</a:t>
            </a:r>
            <a:r>
              <a:rPr sz="2800" spc="-95" dirty="0">
                <a:solidFill>
                  <a:srgbClr val="254D71"/>
                </a:solidFill>
              </a:rPr>
              <a:t> </a:t>
            </a:r>
            <a:r>
              <a:rPr sz="2800" spc="-10" dirty="0">
                <a:solidFill>
                  <a:srgbClr val="254D71"/>
                </a:solidFill>
              </a:rPr>
              <a:t>started!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97200" y="6602556"/>
            <a:ext cx="161925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spc="-25" dirty="0">
                <a:solidFill>
                  <a:srgbClr val="B8D4FB"/>
                </a:solidFill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244" y="6012179"/>
            <a:ext cx="79571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PCORnet®</a:t>
            </a:r>
            <a:r>
              <a:rPr sz="1400" i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has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been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developed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4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funding</a:t>
            </a:r>
            <a:r>
              <a:rPr sz="14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from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400" i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Patient-Centered</a:t>
            </a:r>
            <a:r>
              <a:rPr sz="1400" i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Outcomes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1F214C"/>
                </a:solidFill>
                <a:latin typeface="Calibri"/>
                <a:cs typeface="Calibri"/>
              </a:rPr>
              <a:t>Institute</a:t>
            </a:r>
            <a:r>
              <a:rPr sz="1400" b="1" dirty="0">
                <a:latin typeface="Calibri"/>
                <a:cs typeface="Calibri"/>
              </a:rPr>
              <a:t>®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(PCORI</a:t>
            </a:r>
            <a:r>
              <a:rPr sz="1400" b="1" spc="-10" dirty="0">
                <a:latin typeface="Calibri"/>
                <a:cs typeface="Calibri"/>
              </a:rPr>
              <a:t>®</a:t>
            </a:r>
            <a:r>
              <a:rPr sz="1400" i="1" spc="-10" dirty="0">
                <a:solidFill>
                  <a:srgbClr val="1F214C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34328"/>
            <a:ext cx="9144000" cy="4236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3021" y="1690899"/>
            <a:ext cx="27940" cy="1574800"/>
            <a:chOff x="403021" y="1690899"/>
            <a:chExt cx="27940" cy="1574800"/>
          </a:xfrm>
        </p:grpSpPr>
        <p:sp>
          <p:nvSpPr>
            <p:cNvPr id="5" name="object 5"/>
            <p:cNvSpPr/>
            <p:nvPr/>
          </p:nvSpPr>
          <p:spPr>
            <a:xfrm>
              <a:off x="416859" y="1690899"/>
              <a:ext cx="0" cy="1525905"/>
            </a:xfrm>
            <a:custGeom>
              <a:avLst/>
              <a:gdLst/>
              <a:ahLst/>
              <a:cxnLst/>
              <a:rect l="l" t="t" r="r" b="b"/>
              <a:pathLst>
                <a:path h="1525905">
                  <a:moveTo>
                    <a:pt x="0" y="0"/>
                  </a:moveTo>
                  <a:lnTo>
                    <a:pt x="0" y="1525899"/>
                  </a:lnTo>
                </a:path>
              </a:pathLst>
            </a:custGeom>
            <a:ln w="26830">
              <a:solidFill>
                <a:srgbClr val="053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864" y="1690903"/>
              <a:ext cx="0" cy="1574800"/>
            </a:xfrm>
            <a:custGeom>
              <a:avLst/>
              <a:gdLst/>
              <a:ahLst/>
              <a:cxnLst/>
              <a:rect l="l" t="t" r="r" b="b"/>
              <a:pathLst>
                <a:path h="1574800">
                  <a:moveTo>
                    <a:pt x="0" y="0"/>
                  </a:moveTo>
                  <a:lnTo>
                    <a:pt x="0" y="1574698"/>
                  </a:lnTo>
                </a:path>
              </a:pathLst>
            </a:custGeom>
            <a:ln w="27686">
              <a:solidFill>
                <a:srgbClr val="1D3C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5950" y="1867915"/>
            <a:ext cx="333375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0" dirty="0">
                <a:solidFill>
                  <a:schemeClr val="tx2"/>
                </a:solidFill>
              </a:rPr>
              <a:t>Appendix</a:t>
            </a:r>
            <a:endParaRPr sz="6600" dirty="0">
              <a:solidFill>
                <a:schemeClr val="tx2"/>
              </a:solidFill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50" y="3809403"/>
            <a:ext cx="3187103" cy="7510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204" y="701547"/>
            <a:ext cx="7490459" cy="112812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1105"/>
              </a:spcBef>
            </a:pPr>
            <a:r>
              <a:rPr dirty="0"/>
              <a:t>How</a:t>
            </a:r>
            <a:r>
              <a:rPr spc="-80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data</a:t>
            </a:r>
            <a:r>
              <a:rPr spc="-50" dirty="0"/>
              <a:t> </a:t>
            </a:r>
            <a:r>
              <a:rPr dirty="0"/>
              <a:t>linked</a:t>
            </a:r>
            <a:r>
              <a:rPr spc="-35" dirty="0"/>
              <a:t> </a:t>
            </a:r>
            <a:r>
              <a:rPr dirty="0"/>
              <a:t>while</a:t>
            </a:r>
            <a:r>
              <a:rPr spc="-60" dirty="0"/>
              <a:t> </a:t>
            </a:r>
            <a:r>
              <a:rPr dirty="0"/>
              <a:t>being</a:t>
            </a:r>
            <a:r>
              <a:rPr spc="-35" dirty="0"/>
              <a:t> </a:t>
            </a:r>
            <a:br>
              <a:rPr lang="en-US" spc="-35" dirty="0"/>
            </a:br>
            <a:r>
              <a:rPr spc="-20" dirty="0"/>
              <a:t>kept </a:t>
            </a:r>
            <a:r>
              <a:rPr spc="-10" dirty="0"/>
              <a:t>secure?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630" y="2016196"/>
            <a:ext cx="5165725" cy="4227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2390"/>
              </a:lnSpc>
              <a:spcBef>
                <a:spcPts val="100"/>
              </a:spcBef>
            </a:pPr>
            <a:r>
              <a:rPr sz="2000" b="1" dirty="0">
                <a:solidFill>
                  <a:srgbClr val="1F214C"/>
                </a:solidFill>
                <a:latin typeface="Calibri"/>
                <a:cs typeface="Calibri"/>
              </a:rPr>
              <a:t>Common</a:t>
            </a:r>
            <a:r>
              <a:rPr sz="20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2000" b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214C"/>
                </a:solidFill>
                <a:latin typeface="Calibri"/>
                <a:cs typeface="Calibri"/>
              </a:rPr>
              <a:t>Linkage</a:t>
            </a:r>
            <a:endParaRPr sz="2000" dirty="0">
              <a:latin typeface="Calibri"/>
              <a:cs typeface="Calibri"/>
            </a:endParaRPr>
          </a:p>
          <a:p>
            <a:pPr marL="364490" indent="-351155">
              <a:lnSpc>
                <a:spcPts val="2130"/>
              </a:lnSpc>
              <a:buClr>
                <a:srgbClr val="043C88"/>
              </a:buClr>
              <a:buSzPct val="111111"/>
              <a:buFont typeface="Arial"/>
              <a:buChar char="•"/>
              <a:tabLst>
                <a:tab pos="364490" algn="l"/>
              </a:tabLst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Through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strategic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collaboration,</a:t>
            </a:r>
            <a:endParaRPr sz="1800" dirty="0">
              <a:latin typeface="Calibri"/>
              <a:cs typeface="Calibri"/>
            </a:endParaRPr>
          </a:p>
          <a:p>
            <a:pPr marL="365125" marR="86360">
              <a:lnSpc>
                <a:spcPct val="89600"/>
              </a:lnSpc>
              <a:spcBef>
                <a:spcPts val="200"/>
              </a:spcBef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PCORnet®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Network</a:t>
            </a:r>
            <a:r>
              <a:rPr sz="18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Partners</a:t>
            </a:r>
            <a:r>
              <a:rPr sz="18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worked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establish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br>
              <a:rPr lang="en-US" sz="1800" spc="-10" dirty="0">
                <a:solidFill>
                  <a:srgbClr val="1F214C"/>
                </a:solidFill>
                <a:latin typeface="Calibri"/>
                <a:cs typeface="Calibri"/>
              </a:rPr>
            </a:br>
            <a:r>
              <a:rPr sz="1800" spc="-50" dirty="0">
                <a:solidFill>
                  <a:srgbClr val="1F214C"/>
                </a:solidFill>
                <a:latin typeface="Calibri"/>
                <a:cs typeface="Calibri"/>
              </a:rPr>
              <a:t>a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secure</a:t>
            </a:r>
            <a:r>
              <a:rPr sz="1800" b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standardized</a:t>
            </a:r>
            <a:r>
              <a:rPr sz="18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privacy-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preserving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record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linkage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(PPRL)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infrastructure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that</a:t>
            </a:r>
            <a:r>
              <a:rPr sz="18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is</a:t>
            </a:r>
            <a:r>
              <a:rPr sz="18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reusable</a:t>
            </a:r>
            <a:r>
              <a:rPr sz="18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1F214C"/>
                </a:solidFill>
                <a:latin typeface="Calibri"/>
                <a:cs typeface="Calibri"/>
              </a:rPr>
              <a:t>scalable</a:t>
            </a:r>
            <a:endParaRPr sz="1800" dirty="0">
              <a:latin typeface="Calibri"/>
              <a:cs typeface="Calibri"/>
            </a:endParaRPr>
          </a:p>
          <a:p>
            <a:pPr marL="364490" indent="-351155">
              <a:lnSpc>
                <a:spcPts val="2005"/>
              </a:lnSpc>
              <a:buClr>
                <a:srgbClr val="043C88"/>
              </a:buClr>
              <a:buSzPct val="111111"/>
              <a:buFont typeface="Arial"/>
              <a:buChar char="•"/>
              <a:tabLst>
                <a:tab pos="364490" algn="l"/>
              </a:tabLst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Each</a:t>
            </a:r>
            <a:r>
              <a:rPr sz="18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network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site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uses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software</a:t>
            </a:r>
            <a:endParaRPr sz="1800" dirty="0">
              <a:latin typeface="Calibri"/>
              <a:cs typeface="Calibri"/>
            </a:endParaRPr>
          </a:p>
          <a:p>
            <a:pPr marL="366395" marR="287020" indent="-1270">
              <a:lnSpc>
                <a:spcPct val="90500"/>
              </a:lnSpc>
              <a:spcBef>
                <a:spcPts val="120"/>
              </a:spcBef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that</a:t>
            </a:r>
            <a:r>
              <a:rPr sz="1800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converts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into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1F214C"/>
                </a:solidFill>
                <a:latin typeface="Calibri"/>
                <a:cs typeface="Calibri"/>
              </a:rPr>
              <a:t>de-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identified</a:t>
            </a:r>
            <a:r>
              <a:rPr sz="18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tokens</a:t>
            </a:r>
            <a:r>
              <a:rPr sz="18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that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can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be</a:t>
            </a:r>
            <a:r>
              <a:rPr sz="18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securely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shared</a:t>
            </a:r>
            <a:r>
              <a:rPr sz="1800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8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Coordinating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Center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18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PCORnet</a:t>
            </a:r>
            <a:endParaRPr sz="1800" dirty="0">
              <a:latin typeface="Calibri"/>
              <a:cs typeface="Calibri"/>
            </a:endParaRPr>
          </a:p>
          <a:p>
            <a:pPr marL="365760" marR="5080" indent="-353060">
              <a:lnSpc>
                <a:spcPts val="1989"/>
              </a:lnSpc>
              <a:spcBef>
                <a:spcPts val="350"/>
              </a:spcBef>
              <a:buClr>
                <a:srgbClr val="043C88"/>
              </a:buClr>
              <a:buSzPct val="111111"/>
              <a:buFont typeface="Arial"/>
              <a:buChar char="•"/>
              <a:tabLst>
                <a:tab pos="365760" algn="l"/>
              </a:tabLst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tokens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are</a:t>
            </a:r>
            <a:r>
              <a:rPr sz="1800" spc="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included</a:t>
            </a:r>
            <a:r>
              <a:rPr sz="18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18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table</a:t>
            </a:r>
            <a:r>
              <a:rPr sz="1800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that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is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associated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8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each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site’s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Common</a:t>
            </a:r>
            <a:r>
              <a:rPr sz="1800" b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800" b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14C"/>
                </a:solidFill>
                <a:latin typeface="Calibri"/>
                <a:cs typeface="Calibri"/>
              </a:rPr>
              <a:t>Model</a:t>
            </a:r>
            <a:endParaRPr sz="1800" dirty="0">
              <a:latin typeface="Calibri"/>
              <a:cs typeface="Calibri"/>
            </a:endParaRPr>
          </a:p>
          <a:p>
            <a:pPr marL="364490" marR="743585" indent="-352425">
              <a:lnSpc>
                <a:spcPct val="89200"/>
              </a:lnSpc>
              <a:spcBef>
                <a:spcPts val="250"/>
              </a:spcBef>
              <a:buClr>
                <a:srgbClr val="043C88"/>
              </a:buClr>
              <a:buSzPct val="111111"/>
              <a:buFont typeface="Arial"/>
              <a:buChar char="•"/>
              <a:tabLst>
                <a:tab pos="364490" algn="l"/>
              </a:tabLst>
            </a:pP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From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there,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Coordinating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Center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uses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1F214C"/>
                </a:solidFill>
                <a:latin typeface="Calibri"/>
                <a:cs typeface="Calibri"/>
              </a:rPr>
              <a:t>a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matching</a:t>
            </a:r>
            <a:r>
              <a:rPr sz="1800" b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software</a:t>
            </a:r>
            <a:r>
              <a:rPr sz="1800" b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determine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whether</a:t>
            </a:r>
            <a:r>
              <a:rPr sz="18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1F214C"/>
                </a:solidFill>
                <a:latin typeface="Calibri"/>
                <a:cs typeface="Calibri"/>
              </a:rPr>
              <a:t>a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patient’s</a:t>
            </a:r>
            <a:r>
              <a:rPr sz="18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8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exists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at</a:t>
            </a:r>
            <a:r>
              <a:rPr sz="18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more</a:t>
            </a:r>
            <a:r>
              <a:rPr sz="18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than one</a:t>
            </a:r>
            <a:r>
              <a:rPr sz="1800" spc="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site </a:t>
            </a:r>
            <a:r>
              <a:rPr sz="1800" dirty="0">
                <a:solidFill>
                  <a:srgbClr val="1F214C"/>
                </a:solidFill>
                <a:latin typeface="Calibri"/>
                <a:cs typeface="Calibri"/>
              </a:rPr>
              <a:t>(duplicative</a:t>
            </a:r>
            <a:r>
              <a:rPr sz="18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F214C"/>
                </a:solidFill>
                <a:latin typeface="Calibri"/>
                <a:cs typeface="Calibri"/>
              </a:rPr>
              <a:t>data)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1079" y="2362149"/>
            <a:ext cx="2690517" cy="21337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4162" y="2026145"/>
            <a:ext cx="4483823" cy="33305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401" y="613734"/>
            <a:ext cx="8115966" cy="615553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41910" marR="5080">
              <a:lnSpc>
                <a:spcPct val="79000"/>
              </a:lnSpc>
              <a:spcBef>
                <a:spcPts val="1105"/>
              </a:spcBef>
            </a:pPr>
            <a:r>
              <a:rPr dirty="0"/>
              <a:t>What</a:t>
            </a:r>
            <a:r>
              <a:rPr spc="-85" dirty="0"/>
              <a:t> </a:t>
            </a:r>
            <a:r>
              <a:rPr dirty="0"/>
              <a:t>types</a:t>
            </a:r>
            <a:r>
              <a:rPr spc="-65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data</a:t>
            </a:r>
            <a:r>
              <a:rPr spc="-65" dirty="0"/>
              <a:t> </a:t>
            </a:r>
            <a:r>
              <a:rPr dirty="0"/>
              <a:t>have</a:t>
            </a:r>
            <a:r>
              <a:rPr spc="-55" dirty="0"/>
              <a:t> </a:t>
            </a:r>
            <a:r>
              <a:rPr spc="-10" dirty="0"/>
              <a:t>PCORnet® </a:t>
            </a:r>
            <a:r>
              <a:rPr dirty="0"/>
              <a:t>Network</a:t>
            </a:r>
            <a:r>
              <a:rPr spc="-80" dirty="0"/>
              <a:t> </a:t>
            </a:r>
            <a:r>
              <a:rPr dirty="0"/>
              <a:t>Partners</a:t>
            </a:r>
            <a:r>
              <a:rPr spc="-75" dirty="0"/>
              <a:t> </a:t>
            </a:r>
            <a:r>
              <a:rPr dirty="0"/>
              <a:t>linked</a:t>
            </a:r>
            <a:r>
              <a:rPr spc="-70" dirty="0"/>
              <a:t> </a:t>
            </a:r>
            <a:r>
              <a:rPr dirty="0"/>
              <a:t>using</a:t>
            </a:r>
            <a:r>
              <a:rPr spc="-80" dirty="0"/>
              <a:t> </a:t>
            </a:r>
            <a:r>
              <a:rPr dirty="0"/>
              <a:t>PPRL</a:t>
            </a:r>
            <a:r>
              <a:rPr spc="-90" dirty="0"/>
              <a:t> </a:t>
            </a:r>
            <a:r>
              <a:rPr spc="-50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4200" y="2287523"/>
            <a:ext cx="360997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indent="-195580">
              <a:lnSpc>
                <a:spcPct val="100000"/>
              </a:lnSpc>
              <a:spcBef>
                <a:spcPts val="100"/>
              </a:spcBef>
              <a:buClr>
                <a:srgbClr val="043C88"/>
              </a:buClr>
              <a:buSzPct val="110000"/>
              <a:buFont typeface="Arial"/>
              <a:buChar char="•"/>
              <a:tabLst>
                <a:tab pos="208279" algn="l"/>
              </a:tabLst>
            </a:pP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Claims</a:t>
            </a:r>
            <a:r>
              <a:rPr sz="2000" spc="-20" dirty="0">
                <a:solidFill>
                  <a:srgbClr val="1F214C"/>
                </a:solidFill>
                <a:latin typeface="Calibri"/>
                <a:cs typeface="Calibri"/>
              </a:rPr>
              <a:t> data</a:t>
            </a:r>
            <a:endParaRPr sz="2000">
              <a:latin typeface="Calibri"/>
              <a:cs typeface="Calibri"/>
            </a:endParaRPr>
          </a:p>
          <a:p>
            <a:pPr marL="208279" indent="-195580">
              <a:lnSpc>
                <a:spcPct val="100000"/>
              </a:lnSpc>
              <a:spcBef>
                <a:spcPts val="95"/>
              </a:spcBef>
              <a:buClr>
                <a:srgbClr val="043C88"/>
              </a:buClr>
              <a:buSzPct val="110000"/>
              <a:buFont typeface="Arial"/>
              <a:buChar char="•"/>
              <a:tabLst>
                <a:tab pos="208279" algn="l"/>
              </a:tabLst>
            </a:pP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20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included</a:t>
            </a:r>
            <a:r>
              <a:rPr sz="20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20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20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14C"/>
                </a:solidFill>
                <a:latin typeface="Calibri"/>
                <a:cs typeface="Calibri"/>
              </a:rPr>
              <a:t>registries</a:t>
            </a:r>
            <a:endParaRPr sz="2000">
              <a:latin typeface="Calibri"/>
              <a:cs typeface="Calibri"/>
            </a:endParaRPr>
          </a:p>
          <a:p>
            <a:pPr marL="209550" marR="299720" indent="-196850">
              <a:lnSpc>
                <a:spcPts val="2110"/>
              </a:lnSpc>
              <a:spcBef>
                <a:spcPts val="409"/>
              </a:spcBef>
              <a:buClr>
                <a:srgbClr val="043C88"/>
              </a:buClr>
              <a:buSzPct val="110000"/>
              <a:buFont typeface="Arial"/>
              <a:buChar char="•"/>
              <a:tabLst>
                <a:tab pos="209550" algn="l"/>
              </a:tabLst>
            </a:pP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20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that</a:t>
            </a:r>
            <a:r>
              <a:rPr sz="20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has</a:t>
            </a:r>
            <a:r>
              <a:rPr sz="20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been</a:t>
            </a:r>
            <a:r>
              <a:rPr sz="20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14C"/>
                </a:solidFill>
                <a:latin typeface="Calibri"/>
                <a:cs typeface="Calibri"/>
              </a:rPr>
              <a:t>duplicated </a:t>
            </a: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across</a:t>
            </a:r>
            <a:r>
              <a:rPr sz="20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214C"/>
                </a:solidFill>
                <a:latin typeface="Calibri"/>
                <a:cs typeface="Calibri"/>
              </a:rPr>
              <a:t>healthcare</a:t>
            </a:r>
            <a:r>
              <a:rPr sz="20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214C"/>
                </a:solidFill>
                <a:latin typeface="Calibri"/>
                <a:cs typeface="Calibri"/>
              </a:rPr>
              <a:t>systems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204" y="801905"/>
            <a:ext cx="766127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/>
              <a:t>PCORnet®</a:t>
            </a:r>
            <a:r>
              <a:rPr sz="3100" spc="-30" dirty="0"/>
              <a:t> </a:t>
            </a:r>
            <a:r>
              <a:rPr sz="3100" dirty="0"/>
              <a:t>Clinical</a:t>
            </a:r>
            <a:r>
              <a:rPr sz="3100" spc="-20" dirty="0"/>
              <a:t> </a:t>
            </a:r>
            <a:r>
              <a:rPr sz="3100" dirty="0"/>
              <a:t>Research</a:t>
            </a:r>
            <a:r>
              <a:rPr sz="3100" spc="-25" dirty="0"/>
              <a:t> </a:t>
            </a:r>
            <a:r>
              <a:rPr sz="3100" dirty="0"/>
              <a:t>Network</a:t>
            </a:r>
            <a:r>
              <a:rPr sz="3100" spc="-20" dirty="0"/>
              <a:t> </a:t>
            </a:r>
            <a:r>
              <a:rPr sz="3100" spc="-10" dirty="0"/>
              <a:t>Locations</a:t>
            </a:r>
            <a:endParaRPr sz="3100" dirty="0"/>
          </a:p>
        </p:txBody>
      </p:sp>
      <p:sp>
        <p:nvSpPr>
          <p:cNvPr id="228" name="object 228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8896379" y="6514165"/>
            <a:ext cx="9652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dirty="0">
                <a:solidFill>
                  <a:srgbClr val="B8D5FC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231" name="Picture 230" descr="A map of the united states with colored dots&#10;&#10;Description automatically generated">
            <a:extLst>
              <a:ext uri="{FF2B5EF4-FFF2-40B4-BE49-F238E27FC236}">
                <a16:creationId xmlns:a16="http://schemas.microsoft.com/office/drawing/2014/main" id="{481E1841-2064-6D64-C23B-E9504A353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3" y="1337148"/>
            <a:ext cx="7931286" cy="44613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0205" y="1006234"/>
            <a:ext cx="766127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/>
              <a:t>PCORnet®</a:t>
            </a:r>
            <a:r>
              <a:rPr sz="3100" spc="-30" dirty="0"/>
              <a:t> </a:t>
            </a:r>
            <a:r>
              <a:rPr sz="3100" dirty="0"/>
              <a:t>Clinical</a:t>
            </a:r>
            <a:r>
              <a:rPr sz="3100" spc="-20" dirty="0"/>
              <a:t> </a:t>
            </a:r>
            <a:r>
              <a:rPr sz="3100" dirty="0"/>
              <a:t>Research</a:t>
            </a:r>
            <a:r>
              <a:rPr sz="3100" spc="-25" dirty="0"/>
              <a:t> </a:t>
            </a:r>
            <a:r>
              <a:rPr sz="3100" dirty="0"/>
              <a:t>Network</a:t>
            </a:r>
            <a:r>
              <a:rPr sz="3100" spc="-20" dirty="0"/>
              <a:t> </a:t>
            </a:r>
            <a:r>
              <a:rPr sz="3100" spc="-10" dirty="0"/>
              <a:t>Locations</a:t>
            </a:r>
            <a:endParaRPr sz="3100" dirty="0"/>
          </a:p>
        </p:txBody>
      </p:sp>
      <p:sp>
        <p:nvSpPr>
          <p:cNvPr id="205" name="object 205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 txBox="1"/>
          <p:nvPr/>
        </p:nvSpPr>
        <p:spPr>
          <a:xfrm>
            <a:off x="8896379" y="6514165"/>
            <a:ext cx="9652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dirty="0">
                <a:solidFill>
                  <a:srgbClr val="B8D5FC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Picture 2" descr="A map of the united states with colored dots&#10;&#10;Description automatically generated">
            <a:extLst>
              <a:ext uri="{FF2B5EF4-FFF2-40B4-BE49-F238E27FC236}">
                <a16:creationId xmlns:a16="http://schemas.microsoft.com/office/drawing/2014/main" id="{BDF32C43-949E-9C2F-797D-8FE1873420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2540"/>
          <a:stretch/>
        </p:blipFill>
        <p:spPr>
          <a:xfrm>
            <a:off x="999699" y="1665026"/>
            <a:ext cx="7485796" cy="4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83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205" y="678688"/>
            <a:ext cx="766127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/>
              <a:t>PCORnet®</a:t>
            </a:r>
            <a:r>
              <a:rPr sz="3100" spc="-30" dirty="0"/>
              <a:t> </a:t>
            </a:r>
            <a:r>
              <a:rPr sz="3100" dirty="0"/>
              <a:t>Clinical</a:t>
            </a:r>
            <a:r>
              <a:rPr sz="3100" spc="-20" dirty="0"/>
              <a:t> </a:t>
            </a:r>
            <a:r>
              <a:rPr sz="3100" dirty="0"/>
              <a:t>Research</a:t>
            </a:r>
            <a:r>
              <a:rPr sz="3100" spc="-25" dirty="0"/>
              <a:t> </a:t>
            </a:r>
            <a:r>
              <a:rPr sz="3100" dirty="0"/>
              <a:t>Network</a:t>
            </a:r>
            <a:r>
              <a:rPr sz="3100" spc="-20" dirty="0"/>
              <a:t> </a:t>
            </a:r>
            <a:r>
              <a:rPr sz="3100" spc="-10" dirty="0"/>
              <a:t>Locations</a:t>
            </a:r>
            <a:endParaRPr sz="3100"/>
          </a:p>
        </p:txBody>
      </p:sp>
      <p:sp>
        <p:nvSpPr>
          <p:cNvPr id="12" name="object 12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896379" y="6514165"/>
            <a:ext cx="96520" cy="19621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100" dirty="0">
                <a:solidFill>
                  <a:srgbClr val="B8D5FC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87637-E7E7-6AF6-7595-CBE3AF67624E}"/>
              </a:ext>
            </a:extLst>
          </p:cNvPr>
          <p:cNvSpPr txBox="1"/>
          <p:nvPr/>
        </p:nvSpPr>
        <p:spPr>
          <a:xfrm>
            <a:off x="761702" y="1244571"/>
            <a:ext cx="2008794" cy="4371482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algn="l" rtl="0">
              <a:lnSpc>
                <a:spcPct val="95000"/>
              </a:lnSpc>
              <a:buClr>
                <a:srgbClr val="004389"/>
              </a:buClr>
            </a:pPr>
            <a:r>
              <a:rPr lang="en-US" sz="1200" b="1" kern="1200" dirty="0">
                <a:solidFill>
                  <a:srgbClr val="00438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ADVANCE</a:t>
            </a:r>
          </a:p>
          <a:p>
            <a:pPr marL="115888" indent="-115888" algn="l" rtl="0">
              <a:lnSpc>
                <a:spcPct val="95000"/>
              </a:lnSpc>
              <a:buClr>
                <a:srgbClr val="004389"/>
              </a:buClr>
              <a:buFont typeface="Times New Roman" panose="02020603050405020304" pitchFamily="18" charset="0"/>
              <a:buAutoNum type="arabicPeriod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Fenway Health</a:t>
            </a:r>
          </a:p>
          <a:p>
            <a:pPr marL="115888" indent="-115888" algn="l" rtl="0">
              <a:lnSpc>
                <a:spcPct val="95000"/>
              </a:lnSpc>
              <a:buClr>
                <a:srgbClr val="004389"/>
              </a:buClr>
              <a:buFont typeface="Times New Roman" panose="02020603050405020304" pitchFamily="18" charset="0"/>
              <a:buAutoNum type="arabicPeriod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Health Choice Network</a:t>
            </a:r>
          </a:p>
          <a:p>
            <a:pPr marL="115888" indent="-115888" algn="l" rtl="0">
              <a:lnSpc>
                <a:spcPct val="95000"/>
              </a:lnSpc>
              <a:buClr>
                <a:srgbClr val="004389"/>
              </a:buClr>
              <a:buFont typeface="Times New Roman" panose="02020603050405020304" pitchFamily="18" charset="0"/>
              <a:buAutoNum type="arabicPeriod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OCHIN</a:t>
            </a:r>
          </a:p>
          <a:p>
            <a:pPr marL="115888" indent="-115888" algn="l" rtl="0">
              <a:lnSpc>
                <a:spcPct val="95000"/>
              </a:lnSpc>
              <a:buClr>
                <a:srgbClr val="004389"/>
              </a:buClr>
              <a:buFont typeface="Times New Roman" panose="02020603050405020304" pitchFamily="18" charset="0"/>
              <a:buAutoNum type="arabicPeriod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Oregon Health &amp; Science </a:t>
            </a:r>
            <a:b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Hospital System</a:t>
            </a:r>
          </a:p>
          <a:p>
            <a:pPr marL="115888" indent="-115888" algn="l" rtl="0">
              <a:lnSpc>
                <a:spcPct val="95000"/>
              </a:lnSpc>
              <a:buClr>
                <a:srgbClr val="004389"/>
              </a:buClr>
              <a:buFont typeface="Times New Roman" panose="02020603050405020304" pitchFamily="18" charset="0"/>
              <a:buAutoNum type="arabicPeriod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University of Washington</a:t>
            </a:r>
            <a:b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endParaRPr lang="en-US" sz="900" kern="1200" dirty="0">
              <a:solidFill>
                <a:srgbClr val="EAEAEA">
                  <a:lumMod val="1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algn="l" rtl="0">
              <a:lnSpc>
                <a:spcPct val="95000"/>
              </a:lnSpc>
              <a:buClr>
                <a:srgbClr val="0356A4"/>
              </a:buClr>
            </a:pPr>
            <a:r>
              <a:rPr lang="en-US" sz="1200" b="1" kern="1200" dirty="0">
                <a:solidFill>
                  <a:srgbClr val="4C82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GPC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+mj-lt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Allina Health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Intermountain Healthcare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Marshfield Clinic Research Institute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Medical College of Wisconsin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California, Los Angeles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Iowa Healthcare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Kansas Hospital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Missouri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Nebraska Medical Center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Texas Health </a:t>
            </a:r>
            <a:b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 Science Center at Houston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Utah Health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UT Health San Antonio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UT Southwestern Medical Center</a:t>
            </a:r>
          </a:p>
          <a:p>
            <a:pPr marL="115888" indent="-115888" algn="l" rtl="0">
              <a:lnSpc>
                <a:spcPct val="95000"/>
              </a:lnSpc>
              <a:buClr>
                <a:srgbClr val="4C8200"/>
              </a:buClr>
              <a:buFont typeface="Times New Roman" panose="02020603050405020304" pitchFamily="18" charset="0"/>
              <a:buAutoNum type="arabicPeriod" startAt="6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Washington University in St. Louis</a:t>
            </a:r>
            <a:b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endParaRPr lang="en-US" sz="900" kern="1200" dirty="0">
              <a:solidFill>
                <a:srgbClr val="EAEAEA">
                  <a:lumMod val="1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algn="l" rtl="0">
              <a:lnSpc>
                <a:spcPct val="95000"/>
              </a:lnSpc>
              <a:buClr>
                <a:srgbClr val="FAA72B"/>
              </a:buClr>
            </a:pPr>
            <a:r>
              <a:rPr lang="en-US" sz="1200" b="1" kern="1200" dirty="0">
                <a:solidFill>
                  <a:srgbClr val="027F9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INSIGHT</a:t>
            </a:r>
          </a:p>
          <a:p>
            <a:pPr marL="115888" indent="-115888" algn="l" rtl="0">
              <a:lnSpc>
                <a:spcPct val="95000"/>
              </a:lnSpc>
              <a:buClr>
                <a:srgbClr val="027F90"/>
              </a:buClr>
              <a:buFont typeface="+mj-lt"/>
              <a:buAutoNum type="arabicPeriod" startAt="2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Columbia</a:t>
            </a:r>
          </a:p>
          <a:p>
            <a:pPr marL="115888" indent="-115888" algn="l" rtl="0">
              <a:lnSpc>
                <a:spcPct val="95000"/>
              </a:lnSpc>
              <a:buClr>
                <a:srgbClr val="027F90"/>
              </a:buClr>
              <a:buFont typeface="Times New Roman" panose="02020603050405020304" pitchFamily="18" charset="0"/>
              <a:buAutoNum type="arabicPeriod" startAt="2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Houston Methodist</a:t>
            </a:r>
          </a:p>
          <a:p>
            <a:pPr marL="115888" indent="-115888" algn="l" rtl="0">
              <a:lnSpc>
                <a:spcPct val="95000"/>
              </a:lnSpc>
              <a:buClr>
                <a:srgbClr val="027F90"/>
              </a:buClr>
              <a:buFont typeface="Times New Roman" panose="02020603050405020304" pitchFamily="18" charset="0"/>
              <a:buAutoNum type="arabicPeriod" startAt="2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Montefiore</a:t>
            </a:r>
          </a:p>
          <a:p>
            <a:pPr marL="115888" indent="-115888" algn="l" rtl="0">
              <a:lnSpc>
                <a:spcPct val="95000"/>
              </a:lnSpc>
              <a:buClr>
                <a:srgbClr val="027F90"/>
              </a:buClr>
              <a:buFont typeface="Times New Roman" panose="02020603050405020304" pitchFamily="18" charset="0"/>
              <a:buAutoNum type="arabicPeriod" startAt="2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Mount Sinai</a:t>
            </a:r>
          </a:p>
          <a:p>
            <a:pPr marL="115888" indent="-115888" algn="l" rtl="0">
              <a:lnSpc>
                <a:spcPct val="95000"/>
              </a:lnSpc>
              <a:buClr>
                <a:srgbClr val="027F90"/>
              </a:buClr>
              <a:buFont typeface="Times New Roman" panose="02020603050405020304" pitchFamily="18" charset="0"/>
              <a:buAutoNum type="arabicPeriod" startAt="2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New York University Langone Health</a:t>
            </a:r>
          </a:p>
          <a:p>
            <a:pPr marL="115888" indent="-115888" algn="l" rtl="0">
              <a:lnSpc>
                <a:spcPct val="95000"/>
              </a:lnSpc>
              <a:buClr>
                <a:srgbClr val="027F90"/>
              </a:buClr>
              <a:buFont typeface="Times New Roman" panose="02020603050405020304" pitchFamily="18" charset="0"/>
              <a:buAutoNum type="arabicPeriod" startAt="2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New York-Presbyterian</a:t>
            </a:r>
          </a:p>
          <a:p>
            <a:pPr marL="115888" indent="-115888" algn="l" rtl="0">
              <a:lnSpc>
                <a:spcPct val="95000"/>
              </a:lnSpc>
              <a:buClr>
                <a:srgbClr val="027F90"/>
              </a:buClr>
              <a:buFont typeface="Times New Roman" panose="02020603050405020304" pitchFamily="18" charset="0"/>
              <a:buAutoNum type="arabicPeriod" startAt="2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Weill Cornell Medicine</a:t>
            </a:r>
          </a:p>
          <a:p>
            <a:pPr algn="l" rtl="0">
              <a:lnSpc>
                <a:spcPct val="95000"/>
              </a:lnSpc>
              <a:buClr>
                <a:srgbClr val="F5A1BF"/>
              </a:buClr>
            </a:pPr>
            <a:endParaRPr lang="en-US" sz="900" kern="1200" dirty="0">
              <a:solidFill>
                <a:srgbClr val="EAEAEA">
                  <a:lumMod val="1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D99C0-AF63-D64C-8C30-4B0A028068DF}"/>
              </a:ext>
            </a:extLst>
          </p:cNvPr>
          <p:cNvSpPr txBox="1"/>
          <p:nvPr/>
        </p:nvSpPr>
        <p:spPr>
          <a:xfrm>
            <a:off x="3227126" y="1244571"/>
            <a:ext cx="2921759" cy="4739971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algn="l" rtl="0">
              <a:lnSpc>
                <a:spcPct val="95000"/>
              </a:lnSpc>
              <a:buClr>
                <a:srgbClr val="F5A1BF"/>
              </a:buClr>
            </a:pPr>
            <a:r>
              <a:rPr lang="en-US" sz="1200" b="1" kern="1200" dirty="0" err="1">
                <a:solidFill>
                  <a:srgbClr val="A0026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OneFlorida</a:t>
            </a:r>
            <a:r>
              <a:rPr lang="en-US" sz="1200" b="1" kern="1200" dirty="0">
                <a:solidFill>
                  <a:srgbClr val="A0026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+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+mj-lt"/>
              <a:buAutoNum type="arabicPeriod" startAt="27"/>
            </a:pPr>
            <a:r>
              <a:rPr lang="en-US" sz="900" kern="1200" dirty="0" err="1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AdventHealth</a:t>
            </a: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Orlando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Bond Community Health Center, Inc.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Emory University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Florida Medicaid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Jackson Health System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Nicklaus Children’s Hospital (NCH)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Orlando Health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Tallahassee Memorial Healthcare and Capital Health Plan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Alabama at Birmingham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Arkansas for Medical Sciences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California, Irvine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Florida and University of Florida Health</a:t>
            </a: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Miami and </a:t>
            </a:r>
            <a:r>
              <a:rPr lang="en-US" sz="900" kern="1200" dirty="0" err="1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UHealth</a:t>
            </a:r>
            <a:endParaRPr lang="en-US" sz="900" kern="1200" dirty="0">
              <a:solidFill>
                <a:srgbClr val="EAEAEA">
                  <a:lumMod val="1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15888" indent="-115888" algn="l" rtl="0">
              <a:lnSpc>
                <a:spcPct val="95000"/>
              </a:lnSpc>
              <a:buClr>
                <a:srgbClr val="A00269"/>
              </a:buClr>
              <a:buFont typeface="Times New Roman" panose="02020603050405020304" pitchFamily="18" charset="0"/>
              <a:buAutoNum type="arabicPeriod" startAt="27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South Florida and Tampa General Hospital</a:t>
            </a:r>
            <a:b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endParaRPr lang="en-US" sz="900" kern="1200" dirty="0">
              <a:solidFill>
                <a:srgbClr val="EAEAEA">
                  <a:lumMod val="1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algn="l" rtl="0">
              <a:lnSpc>
                <a:spcPct val="95000"/>
              </a:lnSpc>
              <a:buClr>
                <a:srgbClr val="79BA2F"/>
              </a:buClr>
            </a:pPr>
            <a:r>
              <a:rPr lang="en-US" sz="1200" b="1" kern="1200" dirty="0" err="1">
                <a:solidFill>
                  <a:srgbClr val="6F309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PaTH</a:t>
            </a:r>
            <a:endParaRPr lang="en-US" sz="1200" b="1" kern="1200" dirty="0">
              <a:solidFill>
                <a:srgbClr val="6F309F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15888" indent="-115888" algn="l" rtl="0">
              <a:lnSpc>
                <a:spcPct val="95000"/>
              </a:lnSpc>
              <a:buClr>
                <a:srgbClr val="6F309F"/>
              </a:buClr>
              <a:buFont typeface="+mj-lt"/>
              <a:buAutoNum type="arabicPeriod" startAt="41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Boston Medical Center</a:t>
            </a:r>
          </a:p>
          <a:p>
            <a:pPr marL="115888" indent="-1158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1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Geisinger Health</a:t>
            </a:r>
          </a:p>
          <a:p>
            <a:pPr marL="115888" indent="-1158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1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Johns Hopkins University</a:t>
            </a:r>
          </a:p>
          <a:p>
            <a:pPr marL="115888" indent="-1158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1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Ohio State University</a:t>
            </a:r>
          </a:p>
          <a:p>
            <a:pPr marL="115888" indent="-1158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1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Penn State University</a:t>
            </a:r>
          </a:p>
          <a:p>
            <a:pPr marL="115888" indent="-1158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1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Rush University Medical Center</a:t>
            </a:r>
          </a:p>
          <a:p>
            <a:pPr marL="115888" indent="-1158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1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Temple University</a:t>
            </a:r>
          </a:p>
          <a:p>
            <a:pPr marL="115888" indent="-1158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1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Michigan</a:t>
            </a:r>
          </a:p>
          <a:p>
            <a:pPr marL="115888" indent="-115888" algn="l" rtl="0">
              <a:lnSpc>
                <a:spcPct val="95000"/>
              </a:lnSpc>
              <a:buClr>
                <a:srgbClr val="6F309F"/>
              </a:buClr>
              <a:buFont typeface="Times New Roman" panose="02020603050405020304" pitchFamily="18" charset="0"/>
              <a:buAutoNum type="arabicPeriod" startAt="41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Pittsburgh</a:t>
            </a:r>
            <a:b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endParaRPr lang="en-US" sz="900" kern="1200" dirty="0">
              <a:solidFill>
                <a:srgbClr val="EAEAEA">
                  <a:lumMod val="1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algn="l" rtl="0">
              <a:lnSpc>
                <a:spcPct val="95000"/>
              </a:lnSpc>
              <a:buClr>
                <a:srgbClr val="4B3593"/>
              </a:buClr>
            </a:pPr>
            <a:r>
              <a:rPr lang="en-US" sz="1200" b="1" kern="1200" dirty="0" err="1">
                <a:solidFill>
                  <a:srgbClr val="51515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PEDSnet</a:t>
            </a:r>
            <a:endParaRPr lang="en-US" sz="1200" b="1" kern="1200" dirty="0">
              <a:solidFill>
                <a:srgbClr val="515151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15888" indent="-115888" algn="l" rtl="0">
              <a:lnSpc>
                <a:spcPct val="95000"/>
              </a:lnSpc>
              <a:buClr>
                <a:srgbClr val="515151"/>
              </a:buClr>
              <a:buFont typeface="+mj-lt"/>
              <a:buAutoNum type="arabicPeriod" startAt="5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Children’s National Hospital</a:t>
            </a:r>
          </a:p>
          <a:p>
            <a:pPr marL="115888" indent="-1158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Cincinnati Children’s Hospital</a:t>
            </a:r>
          </a:p>
          <a:p>
            <a:pPr marL="115888" indent="-1158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Colorado Children’s Hospital</a:t>
            </a:r>
          </a:p>
          <a:p>
            <a:pPr marL="115888" indent="-1158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Lurie Children’s Hospital</a:t>
            </a:r>
          </a:p>
          <a:p>
            <a:pPr marL="115888" indent="-1158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Nationwide Children’s Hospital</a:t>
            </a:r>
          </a:p>
          <a:p>
            <a:pPr marL="115888" indent="-1158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Nemours</a:t>
            </a:r>
          </a:p>
          <a:p>
            <a:pPr marL="115888" indent="-1158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Seattle Children’s Research Institute</a:t>
            </a:r>
          </a:p>
          <a:p>
            <a:pPr marL="115888" indent="-1158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Stanford Children's Health</a:t>
            </a:r>
          </a:p>
          <a:p>
            <a:pPr marL="115888" indent="-1158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Texas Children’s Hospital</a:t>
            </a:r>
          </a:p>
          <a:p>
            <a:pPr marL="115888" indent="-115888" algn="l" rtl="0">
              <a:lnSpc>
                <a:spcPct val="95000"/>
              </a:lnSpc>
              <a:buClr>
                <a:srgbClr val="515151"/>
              </a:buClr>
              <a:buFont typeface="Times New Roman" panose="02020603050405020304" pitchFamily="18" charset="0"/>
              <a:buAutoNum type="arabicPeriod" startAt="5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Children’s Hospital of Philadelphia (CC)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8CB7B0-88D7-BA9C-7B46-BFA0F94F1A24}"/>
              </a:ext>
            </a:extLst>
          </p:cNvPr>
          <p:cNvSpPr txBox="1"/>
          <p:nvPr/>
        </p:nvSpPr>
        <p:spPr>
          <a:xfrm>
            <a:off x="6456529" y="1244571"/>
            <a:ext cx="2421340" cy="3245542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algn="l" rtl="0">
              <a:lnSpc>
                <a:spcPct val="95000"/>
              </a:lnSpc>
              <a:buClr>
                <a:srgbClr val="58C4CA"/>
              </a:buClr>
            </a:pPr>
            <a:r>
              <a:rPr lang="en-US" sz="1200" b="1" kern="1200" dirty="0" err="1">
                <a:solidFill>
                  <a:srgbClr val="2E69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REACHnet</a:t>
            </a:r>
            <a:endParaRPr lang="en-US" sz="1200" b="1" kern="1200" dirty="0">
              <a:solidFill>
                <a:srgbClr val="2E69FF"/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115888" indent="-115888" algn="l" rtl="0">
              <a:lnSpc>
                <a:spcPct val="95000"/>
              </a:lnSpc>
              <a:buClr>
                <a:srgbClr val="2E69FF"/>
              </a:buClr>
              <a:buFont typeface="+mj-lt"/>
              <a:buAutoNum type="arabicPeriod" startAt="6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Baylor Scott &amp; White Health (BSWH)</a:t>
            </a:r>
          </a:p>
          <a:p>
            <a:pPr marL="115888" indent="-115888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DHR Health Institute for Research </a:t>
            </a:r>
            <a:b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and Development</a:t>
            </a:r>
          </a:p>
          <a:p>
            <a:pPr marL="115888" indent="-115888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Louisiana Public Health Institute (Lead)</a:t>
            </a:r>
          </a:p>
          <a:p>
            <a:pPr marL="115888" indent="-115888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Ochsner Health</a:t>
            </a:r>
          </a:p>
          <a:p>
            <a:pPr marL="115888" indent="-115888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Ochsner LSU Health Shreveport</a:t>
            </a:r>
          </a:p>
          <a:p>
            <a:pPr marL="115888" indent="-115888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Tulane Medical Center</a:t>
            </a:r>
          </a:p>
          <a:p>
            <a:pPr marL="115888" indent="-115888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Medical Center New Orleans</a:t>
            </a:r>
          </a:p>
          <a:p>
            <a:pPr marL="115888" indent="-115888" algn="l" rtl="0">
              <a:lnSpc>
                <a:spcPct val="95000"/>
              </a:lnSpc>
              <a:buClr>
                <a:srgbClr val="2E69FF"/>
              </a:buClr>
              <a:buFont typeface="Times New Roman" panose="02020603050405020304" pitchFamily="18" charset="0"/>
              <a:buAutoNum type="arabicPeriod" startAt="60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California, San Francisco</a:t>
            </a:r>
            <a:b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endParaRPr lang="en-US" sz="900" kern="1200" dirty="0">
              <a:solidFill>
                <a:srgbClr val="EAEAEA">
                  <a:lumMod val="1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algn="l" rtl="0">
              <a:lnSpc>
                <a:spcPct val="95000"/>
              </a:lnSpc>
              <a:buClr>
                <a:srgbClr val="EE5132"/>
              </a:buClr>
            </a:pPr>
            <a:r>
              <a:rPr lang="en-US" sz="1200" b="1" kern="1200" dirty="0">
                <a:solidFill>
                  <a:srgbClr val="D14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STAR</a:t>
            </a:r>
          </a:p>
          <a:p>
            <a:pPr marL="115888" indent="-115888" algn="l" rtl="0">
              <a:lnSpc>
                <a:spcPct val="95000"/>
              </a:lnSpc>
              <a:buClr>
                <a:srgbClr val="D14600"/>
              </a:buClr>
              <a:buFont typeface="+mj-lt"/>
              <a:buAutoNum type="arabicPeriod" startAt="68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Duke University (CC)</a:t>
            </a:r>
          </a:p>
          <a:p>
            <a:pPr marL="115888" indent="-115888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68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Essentia Health</a:t>
            </a:r>
          </a:p>
          <a:p>
            <a:pPr marL="115888" indent="-115888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68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Health Sciences South Carolina</a:t>
            </a:r>
          </a:p>
          <a:p>
            <a:pPr marL="115888" indent="-115888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68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Mayo Clinic</a:t>
            </a:r>
          </a:p>
          <a:p>
            <a:pPr marL="115888" indent="-115888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68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Meharry Medical College</a:t>
            </a:r>
          </a:p>
          <a:p>
            <a:pPr marL="115888" indent="-115888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68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Stanford Healthcare</a:t>
            </a:r>
          </a:p>
          <a:p>
            <a:pPr marL="115888" indent="-115888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68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University of North Carolina at Chapel Hill</a:t>
            </a:r>
          </a:p>
          <a:p>
            <a:pPr marL="115888" indent="-115888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68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Vanderbilt Health Affiliated Network</a:t>
            </a:r>
          </a:p>
          <a:p>
            <a:pPr marL="115888" indent="-115888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68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Vanderbilt University Medical Center (CC)</a:t>
            </a:r>
          </a:p>
          <a:p>
            <a:pPr marL="115888" indent="-115888" algn="l" rtl="0">
              <a:lnSpc>
                <a:spcPct val="95000"/>
              </a:lnSpc>
              <a:buClr>
                <a:srgbClr val="D14600"/>
              </a:buClr>
              <a:buFont typeface="Times New Roman" panose="02020603050405020304" pitchFamily="18" charset="0"/>
              <a:buAutoNum type="arabicPeriod" startAt="68"/>
            </a:pPr>
            <a:r>
              <a:rPr lang="en-US" sz="900" kern="1200" dirty="0">
                <a:solidFill>
                  <a:srgbClr val="EAEAEA">
                    <a:lumMod val="1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Wake Forest University Health Sciences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2122423"/>
            <a:ext cx="64052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chemeClr val="tx2"/>
                </a:solidFill>
              </a:rPr>
              <a:t>Data</a:t>
            </a:r>
            <a:r>
              <a:rPr sz="4500" spc="-155" dirty="0">
                <a:solidFill>
                  <a:schemeClr val="tx2"/>
                </a:solidFill>
              </a:rPr>
              <a:t> </a:t>
            </a:r>
            <a:r>
              <a:rPr sz="4500" dirty="0">
                <a:solidFill>
                  <a:schemeClr val="tx2"/>
                </a:solidFill>
              </a:rPr>
              <a:t>Insights</a:t>
            </a:r>
            <a:r>
              <a:rPr sz="4500" spc="-120" dirty="0">
                <a:solidFill>
                  <a:schemeClr val="tx2"/>
                </a:solidFill>
              </a:rPr>
              <a:t> </a:t>
            </a:r>
            <a:r>
              <a:rPr sz="4500" dirty="0">
                <a:solidFill>
                  <a:schemeClr val="tx2"/>
                </a:solidFill>
              </a:rPr>
              <a:t>via</a:t>
            </a:r>
            <a:r>
              <a:rPr sz="4500" spc="-125" dirty="0">
                <a:solidFill>
                  <a:schemeClr val="tx2"/>
                </a:solidFill>
              </a:rPr>
              <a:t> </a:t>
            </a:r>
            <a:r>
              <a:rPr sz="4500" spc="-10" dirty="0">
                <a:solidFill>
                  <a:schemeClr val="tx2"/>
                </a:solidFill>
              </a:rPr>
              <a:t>PCORnet®</a:t>
            </a:r>
            <a:endParaRPr sz="4500" dirty="0">
              <a:solidFill>
                <a:schemeClr val="tx2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3810000"/>
            <a:ext cx="3186684" cy="74980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04310" y="1717644"/>
            <a:ext cx="28575" cy="1574800"/>
            <a:chOff x="404310" y="1717644"/>
            <a:chExt cx="28575" cy="1574800"/>
          </a:xfrm>
        </p:grpSpPr>
        <p:sp>
          <p:nvSpPr>
            <p:cNvPr id="5" name="object 5"/>
            <p:cNvSpPr/>
            <p:nvPr/>
          </p:nvSpPr>
          <p:spPr>
            <a:xfrm>
              <a:off x="418335" y="1717644"/>
              <a:ext cx="0" cy="1526540"/>
            </a:xfrm>
            <a:custGeom>
              <a:avLst/>
              <a:gdLst/>
              <a:ahLst/>
              <a:cxnLst/>
              <a:rect l="l" t="t" r="r" b="b"/>
              <a:pathLst>
                <a:path h="1526539">
                  <a:moveTo>
                    <a:pt x="0" y="0"/>
                  </a:moveTo>
                  <a:lnTo>
                    <a:pt x="0" y="1525929"/>
                  </a:lnTo>
                </a:path>
              </a:pathLst>
            </a:custGeom>
            <a:ln w="27188">
              <a:solidFill>
                <a:srgbClr val="043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8338" y="1717649"/>
              <a:ext cx="0" cy="1574800"/>
            </a:xfrm>
            <a:custGeom>
              <a:avLst/>
              <a:gdLst/>
              <a:ahLst/>
              <a:cxnLst/>
              <a:rect l="l" t="t" r="r" b="b"/>
              <a:pathLst>
                <a:path h="1574800">
                  <a:moveTo>
                    <a:pt x="0" y="0"/>
                  </a:moveTo>
                  <a:lnTo>
                    <a:pt x="0" y="1574723"/>
                  </a:lnTo>
                </a:path>
              </a:pathLst>
            </a:custGeom>
            <a:ln w="28054">
              <a:solidFill>
                <a:srgbClr val="1D3B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337" descr="A map of the united states with colored dots&#10;&#10;Description automatically generated">
            <a:extLst>
              <a:ext uri="{FF2B5EF4-FFF2-40B4-BE49-F238E27FC236}">
                <a16:creationId xmlns:a16="http://schemas.microsoft.com/office/drawing/2014/main" id="{7A8A45DC-6C55-2801-47A4-DAFD9009A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55" y="1830216"/>
            <a:ext cx="6926094" cy="3933124"/>
          </a:xfrm>
          <a:prstGeom prst="rect">
            <a:avLst/>
          </a:prstGeom>
        </p:spPr>
      </p:pic>
      <p:sp>
        <p:nvSpPr>
          <p:cNvPr id="134" name="object 134"/>
          <p:cNvSpPr txBox="1">
            <a:spLocks noGrp="1"/>
          </p:cNvSpPr>
          <p:nvPr>
            <p:ph type="title"/>
          </p:nvPr>
        </p:nvSpPr>
        <p:spPr>
          <a:xfrm>
            <a:off x="670204" y="678688"/>
            <a:ext cx="754380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dirty="0"/>
              <a:t>PCORnet®</a:t>
            </a:r>
            <a:r>
              <a:rPr sz="3100" spc="-105" dirty="0"/>
              <a:t> </a:t>
            </a:r>
            <a:r>
              <a:rPr sz="3100" dirty="0"/>
              <a:t>Clinical</a:t>
            </a:r>
            <a:r>
              <a:rPr sz="3100" spc="-90" dirty="0"/>
              <a:t> </a:t>
            </a:r>
            <a:r>
              <a:rPr sz="3100" dirty="0"/>
              <a:t>Research</a:t>
            </a:r>
            <a:r>
              <a:rPr sz="3100" spc="-95" dirty="0"/>
              <a:t> </a:t>
            </a:r>
            <a:r>
              <a:rPr sz="3100" dirty="0"/>
              <a:t>Network</a:t>
            </a:r>
            <a:r>
              <a:rPr sz="3100" spc="-90" dirty="0"/>
              <a:t> </a:t>
            </a:r>
            <a:r>
              <a:rPr sz="3100" spc="-10" dirty="0"/>
              <a:t>locations</a:t>
            </a:r>
            <a:endParaRPr sz="3100"/>
          </a:p>
        </p:txBody>
      </p:sp>
      <p:sp>
        <p:nvSpPr>
          <p:cNvPr id="135" name="object 135"/>
          <p:cNvSpPr txBox="1"/>
          <p:nvPr/>
        </p:nvSpPr>
        <p:spPr>
          <a:xfrm>
            <a:off x="8896379" y="6507480"/>
            <a:ext cx="965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B8D5FC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19101" y="5252680"/>
            <a:ext cx="5359130" cy="961032"/>
          </a:xfrm>
          <a:prstGeom prst="rect">
            <a:avLst/>
          </a:prstGeom>
          <a:solidFill>
            <a:srgbClr val="4A9FCB">
              <a:alpha val="1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103505" algn="just">
              <a:lnSpc>
                <a:spcPct val="100000"/>
              </a:lnSpc>
              <a:spcBef>
                <a:spcPts val="145"/>
              </a:spcBef>
            </a:pP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What</a:t>
            </a:r>
            <a:r>
              <a:rPr sz="18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are</a:t>
            </a:r>
            <a:r>
              <a:rPr sz="1800" b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Clinical</a:t>
            </a:r>
            <a:r>
              <a:rPr sz="1800" b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r>
              <a:rPr sz="1800" b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214C"/>
                </a:solidFill>
                <a:latin typeface="Calibri"/>
                <a:cs typeface="Calibri"/>
              </a:rPr>
              <a:t>Networks?</a:t>
            </a:r>
            <a:endParaRPr sz="1800" dirty="0">
              <a:latin typeface="Calibri"/>
              <a:cs typeface="Calibri"/>
            </a:endParaRPr>
          </a:p>
          <a:p>
            <a:pPr marL="102870" marR="173990" algn="just">
              <a:lnSpc>
                <a:spcPct val="98600"/>
              </a:lnSpc>
              <a:spcBef>
                <a:spcPts val="160"/>
              </a:spcBef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CRNs</a:t>
            </a:r>
            <a:r>
              <a:rPr sz="1400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are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groups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diverse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healthcare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institutions</a:t>
            </a:r>
            <a:r>
              <a:rPr sz="14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across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U.S.,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from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large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academic</a:t>
            </a:r>
            <a:r>
              <a:rPr sz="14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health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centers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400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local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community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clinics,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united</a:t>
            </a:r>
            <a:r>
              <a:rPr sz="1400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by</a:t>
            </a:r>
            <a:r>
              <a:rPr sz="1400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4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commitment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to</a:t>
            </a:r>
            <a:r>
              <a:rPr sz="1400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speed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patient-centered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via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PCORnet.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69747" y="1221740"/>
            <a:ext cx="7921625" cy="590282"/>
          </a:xfrm>
          <a:prstGeom prst="rect">
            <a:avLst/>
          </a:prstGeom>
        </p:spPr>
        <p:txBody>
          <a:bodyPr vert="horz" wrap="square" lIns="0" tIns="48260" rIns="0" bIns="0" rtlCol="0">
            <a:noAutofit/>
          </a:bodyPr>
          <a:lstStyle/>
          <a:p>
            <a:pPr marL="12700" marR="345440">
              <a:lnSpc>
                <a:spcPts val="1900"/>
              </a:lnSpc>
              <a:spcBef>
                <a:spcPts val="380"/>
              </a:spcBef>
            </a:pP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PCORnet</a:t>
            </a:r>
            <a:r>
              <a:rPr sz="1800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"/>
                <a:cs typeface="Calibri"/>
              </a:rPr>
              <a:t>infrastructure</a:t>
            </a:r>
            <a:r>
              <a:rPr sz="1800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offers</a:t>
            </a:r>
            <a:r>
              <a:rPr sz="180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access</a:t>
            </a:r>
            <a:r>
              <a:rPr sz="180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B3838"/>
                </a:solidFill>
                <a:latin typeface="Calibri"/>
                <a:cs typeface="Calibri"/>
              </a:rPr>
              <a:t>real-</a:t>
            </a: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world</a:t>
            </a:r>
            <a:r>
              <a:rPr sz="1800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data</a:t>
            </a:r>
            <a:r>
              <a:rPr sz="1800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through</a:t>
            </a:r>
            <a:r>
              <a:rPr sz="1800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partnerships</a:t>
            </a:r>
            <a:r>
              <a:rPr sz="1800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B3838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Clinical</a:t>
            </a:r>
            <a:r>
              <a:rPr sz="1800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Research</a:t>
            </a:r>
            <a:r>
              <a:rPr sz="1800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B3838"/>
                </a:solidFill>
                <a:latin typeface="Calibri"/>
                <a:cs typeface="Calibri"/>
              </a:rPr>
              <a:t>Networks</a:t>
            </a:r>
            <a:r>
              <a:rPr sz="1800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B3838"/>
                </a:solidFill>
                <a:latin typeface="Calibri"/>
                <a:cs typeface="Calibri"/>
              </a:rPr>
              <a:t>(CRNs)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9555" y="6504431"/>
            <a:ext cx="965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B8D4FB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697991"/>
            <a:ext cx="62236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Scope</a:t>
            </a:r>
            <a:r>
              <a:rPr sz="3500" spc="-30" dirty="0"/>
              <a:t> </a:t>
            </a:r>
            <a:r>
              <a:rPr sz="3500" dirty="0"/>
              <a:t>of</a:t>
            </a:r>
            <a:r>
              <a:rPr sz="3500" spc="10" dirty="0"/>
              <a:t> </a:t>
            </a:r>
            <a:r>
              <a:rPr sz="3500" spc="-35" dirty="0"/>
              <a:t>PCORnet-</a:t>
            </a:r>
            <a:r>
              <a:rPr sz="3500" dirty="0"/>
              <a:t>accessible</a:t>
            </a:r>
            <a:r>
              <a:rPr sz="3500" spc="-5" dirty="0"/>
              <a:t> </a:t>
            </a:r>
            <a:r>
              <a:rPr sz="3500" spc="-20" dirty="0"/>
              <a:t>data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609396" y="1244091"/>
            <a:ext cx="8164195" cy="48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PCORnet</a:t>
            </a:r>
            <a:r>
              <a:rPr sz="1600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represents</a:t>
            </a:r>
            <a:r>
              <a:rPr sz="1600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data</a:t>
            </a:r>
            <a:r>
              <a:rPr sz="1600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from</a:t>
            </a:r>
            <a:r>
              <a:rPr sz="1600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everyday</a:t>
            </a:r>
            <a:r>
              <a:rPr sz="1600" b="1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health</a:t>
            </a:r>
            <a:r>
              <a:rPr sz="1600" b="1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care</a:t>
            </a:r>
            <a:r>
              <a:rPr sz="1600" b="1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encounters</a:t>
            </a:r>
            <a:r>
              <a:rPr sz="1600" b="1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with</a:t>
            </a:r>
            <a:r>
              <a:rPr sz="1600" b="1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more</a:t>
            </a:r>
            <a:r>
              <a:rPr sz="1600" b="1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than</a:t>
            </a:r>
            <a:r>
              <a:rPr sz="1600" b="1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30</a:t>
            </a:r>
            <a:r>
              <a:rPr sz="1600" b="1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3B3838"/>
                </a:solidFill>
                <a:latin typeface="Calibri"/>
                <a:cs typeface="Calibri"/>
              </a:rPr>
              <a:t>million</a:t>
            </a:r>
            <a:r>
              <a:rPr sz="1600" b="1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3B3838"/>
                </a:solidFill>
                <a:latin typeface="Calibri"/>
                <a:cs typeface="Calibri"/>
              </a:rPr>
              <a:t>people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0"/>
              </a:lnSpc>
            </a:pP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across</a:t>
            </a:r>
            <a:r>
              <a:rPr sz="1600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the</a:t>
            </a:r>
            <a:r>
              <a:rPr sz="1600" spc="-3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U.S.</a:t>
            </a:r>
            <a:r>
              <a:rPr sz="1600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each</a:t>
            </a:r>
            <a:r>
              <a:rPr sz="1600" spc="-3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Calibri"/>
                <a:cs typeface="Calibri"/>
              </a:rPr>
              <a:t>year.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0086" y="2003412"/>
            <a:ext cx="6908139" cy="35493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2566" y="6510019"/>
            <a:ext cx="79635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FEFFFE"/>
                </a:solidFill>
                <a:latin typeface="Calibri"/>
                <a:cs typeface="Calibri"/>
              </a:rPr>
              <a:t>*The</a:t>
            </a:r>
            <a:r>
              <a:rPr sz="1200" b="1" i="1" spc="-10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EFFFE"/>
                </a:solidFill>
                <a:latin typeface="Calibri"/>
                <a:cs typeface="Calibri"/>
              </a:rPr>
              <a:t>data density maps illustrates</a:t>
            </a:r>
            <a:r>
              <a:rPr sz="1200" b="1" i="1" spc="10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EFFFE"/>
                </a:solidFill>
                <a:latin typeface="Calibri"/>
                <a:cs typeface="Calibri"/>
              </a:rPr>
              <a:t>single</a:t>
            </a:r>
            <a:r>
              <a:rPr sz="1200" b="1" i="1" spc="-10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EFFFE"/>
                </a:solidFill>
                <a:latin typeface="Calibri"/>
                <a:cs typeface="Calibri"/>
              </a:rPr>
              <a:t>addresses</a:t>
            </a:r>
            <a:r>
              <a:rPr sz="1200" b="1" i="1" spc="5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EFFFE"/>
                </a:solidFill>
                <a:latin typeface="Calibri"/>
                <a:cs typeface="Calibri"/>
              </a:rPr>
              <a:t>that</a:t>
            </a:r>
            <a:r>
              <a:rPr sz="1200" b="1" i="1" spc="-10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EFFFE"/>
                </a:solidFill>
                <a:latin typeface="Calibri"/>
                <a:cs typeface="Calibri"/>
              </a:rPr>
              <a:t>are</a:t>
            </a:r>
            <a:r>
              <a:rPr sz="1200" b="1" i="1" spc="-5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EFFFE"/>
                </a:solidFill>
                <a:latin typeface="Calibri"/>
                <a:cs typeface="Calibri"/>
              </a:rPr>
              <a:t>associated</a:t>
            </a:r>
            <a:r>
              <a:rPr sz="1200" b="1" i="1" spc="5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EFFFE"/>
                </a:solidFill>
                <a:latin typeface="Calibri"/>
                <a:cs typeface="Calibri"/>
              </a:rPr>
              <a:t>with</a:t>
            </a:r>
            <a:r>
              <a:rPr sz="1200" b="1" i="1" spc="5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EFFFE"/>
                </a:solidFill>
                <a:latin typeface="Calibri"/>
                <a:cs typeface="Calibri"/>
              </a:rPr>
              <a:t>individual PCORnet Network</a:t>
            </a:r>
            <a:r>
              <a:rPr sz="1200" b="1" i="1" spc="-10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EFFFE"/>
                </a:solidFill>
                <a:latin typeface="Calibri"/>
                <a:cs typeface="Calibri"/>
              </a:rPr>
              <a:t>Partner</a:t>
            </a:r>
            <a:r>
              <a:rPr sz="1200" b="1" i="1" spc="10" dirty="0">
                <a:solidFill>
                  <a:srgbClr val="FEFFFE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FEFFFE"/>
                </a:solidFill>
                <a:latin typeface="Calibri"/>
                <a:cs typeface="Calibri"/>
              </a:rPr>
              <a:t>encounters.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ject 3">
            <a:extLst>
              <a:ext uri="{FF2B5EF4-FFF2-40B4-BE49-F238E27FC236}">
                <a16:creationId xmlns:a16="http://schemas.microsoft.com/office/drawing/2014/main" id="{3F27A9E2-5585-1031-CB8F-4E2B164A8E31}"/>
              </a:ext>
            </a:extLst>
          </p:cNvPr>
          <p:cNvPicPr/>
          <p:nvPr/>
        </p:nvPicPr>
        <p:blipFill rotWithShape="1">
          <a:blip r:embed="rId2" cstate="print">
            <a:alphaModFix amt="73000"/>
          </a:blip>
          <a:srcRect l="4572" r="50451"/>
          <a:stretch/>
        </p:blipFill>
        <p:spPr>
          <a:xfrm>
            <a:off x="419100" y="2274076"/>
            <a:ext cx="4152900" cy="2253600"/>
          </a:xfrm>
          <a:prstGeom prst="rect">
            <a:avLst/>
          </a:prstGeom>
        </p:spPr>
      </p:pic>
      <p:pic>
        <p:nvPicPr>
          <p:cNvPr id="57" name="object 3">
            <a:extLst>
              <a:ext uri="{FF2B5EF4-FFF2-40B4-BE49-F238E27FC236}">
                <a16:creationId xmlns:a16="http://schemas.microsoft.com/office/drawing/2014/main" id="{8485852C-FE25-0EF0-A5E6-3AC6B4BE8A00}"/>
              </a:ext>
            </a:extLst>
          </p:cNvPr>
          <p:cNvPicPr/>
          <p:nvPr/>
        </p:nvPicPr>
        <p:blipFill rotWithShape="1">
          <a:blip r:embed="rId2" cstate="print">
            <a:alphaModFix amt="73000"/>
          </a:blip>
          <a:srcRect l="49549" r="2752"/>
          <a:stretch/>
        </p:blipFill>
        <p:spPr>
          <a:xfrm>
            <a:off x="4572000" y="2274076"/>
            <a:ext cx="4404219" cy="22536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12337" y="2405187"/>
            <a:ext cx="0" cy="1845945"/>
          </a:xfrm>
          <a:custGeom>
            <a:avLst/>
            <a:gdLst/>
            <a:ahLst/>
            <a:cxnLst/>
            <a:rect l="l" t="t" r="r" b="b"/>
            <a:pathLst>
              <a:path h="1845945">
                <a:moveTo>
                  <a:pt x="0" y="0"/>
                </a:moveTo>
                <a:lnTo>
                  <a:pt x="0" y="1845830"/>
                </a:lnTo>
              </a:path>
            </a:pathLst>
          </a:custGeom>
          <a:ln w="26830">
            <a:solidFill>
              <a:srgbClr val="FEFF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82904" y="661415"/>
            <a:ext cx="66897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The</a:t>
            </a:r>
            <a:r>
              <a:rPr sz="3500" spc="-60" dirty="0"/>
              <a:t> </a:t>
            </a:r>
            <a:r>
              <a:rPr sz="3500" dirty="0"/>
              <a:t>PCORnet®</a:t>
            </a:r>
            <a:r>
              <a:rPr sz="3500" spc="-45" dirty="0"/>
              <a:t> </a:t>
            </a:r>
            <a:r>
              <a:rPr sz="3500" dirty="0"/>
              <a:t>Common</a:t>
            </a:r>
            <a:r>
              <a:rPr sz="3500" spc="-60" dirty="0"/>
              <a:t> </a:t>
            </a:r>
            <a:r>
              <a:rPr sz="3500" dirty="0"/>
              <a:t>Data</a:t>
            </a:r>
            <a:r>
              <a:rPr sz="3500" spc="-55" dirty="0"/>
              <a:t> </a:t>
            </a:r>
            <a:r>
              <a:rPr sz="3500" spc="-10" dirty="0"/>
              <a:t>Model</a:t>
            </a:r>
            <a:endParaRPr sz="3500"/>
          </a:p>
        </p:txBody>
      </p:sp>
      <p:sp>
        <p:nvSpPr>
          <p:cNvPr id="18" name="object 18"/>
          <p:cNvSpPr txBox="1"/>
          <p:nvPr/>
        </p:nvSpPr>
        <p:spPr>
          <a:xfrm>
            <a:off x="724267" y="1280667"/>
            <a:ext cx="7501255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For</a:t>
            </a:r>
            <a:r>
              <a:rPr sz="1600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data</a:t>
            </a:r>
            <a:r>
              <a:rPr sz="1600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sz="1600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be</a:t>
            </a:r>
            <a:r>
              <a:rPr sz="160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useful,</a:t>
            </a:r>
            <a:r>
              <a:rPr sz="1600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it</a:t>
            </a:r>
            <a:r>
              <a:rPr sz="160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has</a:t>
            </a:r>
            <a:r>
              <a:rPr sz="1600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sz="160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be</a:t>
            </a:r>
            <a:r>
              <a:rPr sz="1600" spc="-4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standardized</a:t>
            </a:r>
            <a:r>
              <a:rPr sz="1600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across</a:t>
            </a:r>
            <a:r>
              <a:rPr sz="1600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systems.</a:t>
            </a:r>
            <a:r>
              <a:rPr sz="1600" spc="-7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Frequent</a:t>
            </a:r>
            <a:r>
              <a:rPr sz="1600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data</a:t>
            </a:r>
            <a:r>
              <a:rPr sz="1600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curation</a:t>
            </a:r>
            <a:r>
              <a:rPr sz="1600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sz="1600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Calibri"/>
                <a:cs typeface="Calibri"/>
              </a:rPr>
              <a:t>a </a:t>
            </a:r>
            <a:r>
              <a:rPr sz="1600" spc="-20" dirty="0">
                <a:solidFill>
                  <a:srgbClr val="3B3838"/>
                </a:solidFill>
                <a:latin typeface="Calibri"/>
                <a:cs typeface="Calibri"/>
              </a:rPr>
              <a:t>single</a:t>
            </a:r>
            <a:r>
              <a:rPr sz="1600" spc="-8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language</a:t>
            </a:r>
            <a:r>
              <a:rPr sz="1600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enabled</a:t>
            </a:r>
            <a:r>
              <a:rPr sz="1600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by</a:t>
            </a:r>
            <a:r>
              <a:rPr sz="160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the</a:t>
            </a:r>
            <a:r>
              <a:rPr sz="160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PCORnet®</a:t>
            </a:r>
            <a:r>
              <a:rPr sz="1600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Common</a:t>
            </a:r>
            <a:r>
              <a:rPr sz="1600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Data</a:t>
            </a:r>
            <a:r>
              <a:rPr sz="1600" spc="-5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Model</a:t>
            </a:r>
            <a:r>
              <a:rPr sz="1600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delivers</a:t>
            </a:r>
            <a:r>
              <a:rPr sz="1600" spc="-6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fast</a:t>
            </a:r>
            <a:r>
              <a:rPr sz="1600" spc="-4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insights.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770" y="2506952"/>
            <a:ext cx="10477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chemeClr val="tx2"/>
                </a:solidFill>
                <a:latin typeface="Calibri"/>
                <a:cs typeface="Calibri"/>
              </a:rPr>
              <a:t>Demographics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25099" y="2506952"/>
            <a:ext cx="7658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Diagnoses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62776" y="2506952"/>
            <a:ext cx="845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Procedures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0032" y="3060852"/>
            <a:ext cx="394335" cy="4378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8415">
              <a:lnSpc>
                <a:spcPct val="101400"/>
              </a:lnSpc>
              <a:spcBef>
                <a:spcPts val="75"/>
              </a:spcBef>
            </a:pP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Vital </a:t>
            </a:r>
            <a:r>
              <a:rPr sz="1400" b="1" spc="-30" dirty="0">
                <a:solidFill>
                  <a:schemeClr val="tx2"/>
                </a:solidFill>
                <a:latin typeface="Calibri"/>
                <a:cs typeface="Calibri"/>
              </a:rPr>
              <a:t>Signs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04706" y="3060852"/>
            <a:ext cx="962660" cy="4378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18440">
              <a:lnSpc>
                <a:spcPct val="101400"/>
              </a:lnSpc>
              <a:spcBef>
                <a:spcPts val="75"/>
              </a:spcBef>
            </a:pP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Clinical </a:t>
            </a:r>
            <a:r>
              <a:rPr sz="1400" b="1" spc="-40" dirty="0">
                <a:solidFill>
                  <a:schemeClr val="tx2"/>
                </a:solidFill>
                <a:latin typeface="Calibri"/>
                <a:cs typeface="Calibri"/>
              </a:rPr>
              <a:t>Observations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84633" y="3165624"/>
            <a:ext cx="3460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chemeClr val="tx2"/>
                </a:solidFill>
                <a:latin typeface="Calibri"/>
                <a:cs typeface="Calibri"/>
              </a:rPr>
              <a:t>Labs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9692" y="3919797"/>
            <a:ext cx="211912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Medication</a:t>
            </a:r>
            <a:r>
              <a:rPr sz="1400" b="1" spc="-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Orders</a:t>
            </a:r>
            <a:r>
              <a:rPr sz="1400" b="1" spc="-6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br>
              <a:rPr lang="en-US" sz="1400" b="1" spc="-60" dirty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&amp;</a:t>
            </a:r>
            <a:r>
              <a:rPr sz="1400" b="1" spc="-5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Administrations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35006" y="2506952"/>
            <a:ext cx="40112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510030" algn="l"/>
                <a:tab pos="3167380" algn="l"/>
              </a:tabLst>
            </a:pP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Immunizations</a:t>
            </a:r>
            <a:r>
              <a:rPr lang="en-US" sz="1400" b="1" spc="-10" dirty="0">
                <a:solidFill>
                  <a:schemeClr val="tx2"/>
                </a:solidFill>
                <a:latin typeface="Calibri"/>
                <a:cs typeface="Calibri"/>
              </a:rPr>
              <a:t>       </a:t>
            </a:r>
            <a:r>
              <a:rPr sz="1400" b="1" spc="-20" dirty="0">
                <a:solidFill>
                  <a:schemeClr val="tx2"/>
                </a:solidFill>
                <a:latin typeface="Calibri"/>
                <a:cs typeface="Calibri"/>
              </a:rPr>
              <a:t>Tumor</a:t>
            </a:r>
            <a:r>
              <a:rPr sz="1400" b="1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Registry</a:t>
            </a:r>
            <a:r>
              <a:rPr lang="en-US" sz="1400" b="1" spc="-10" dirty="0">
                <a:solidFill>
                  <a:schemeClr val="tx2"/>
                </a:solidFill>
                <a:latin typeface="Calibri"/>
                <a:cs typeface="Calibri"/>
              </a:rPr>
              <a:t>       </a:t>
            </a:r>
            <a:r>
              <a:rPr sz="1400" b="1" spc="-10" dirty="0" err="1">
                <a:solidFill>
                  <a:schemeClr val="tx2"/>
                </a:solidFill>
                <a:latin typeface="Calibri"/>
                <a:cs typeface="Calibri"/>
              </a:rPr>
              <a:t>Biosamples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85178" y="2963528"/>
            <a:ext cx="1027430" cy="6324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270" algn="ctr">
              <a:lnSpc>
                <a:spcPct val="92200"/>
              </a:lnSpc>
              <a:spcBef>
                <a:spcPts val="229"/>
              </a:spcBef>
            </a:pP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Social </a:t>
            </a:r>
            <a:r>
              <a:rPr sz="1400" b="1" spc="-20" dirty="0">
                <a:solidFill>
                  <a:schemeClr val="tx2"/>
                </a:solidFill>
                <a:latin typeface="Calibri"/>
                <a:cs typeface="Calibri"/>
              </a:rPr>
              <a:t>Determinants </a:t>
            </a: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sz="1400" b="1" spc="-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Health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95424" y="3064176"/>
            <a:ext cx="1365250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15620" marR="5080" indent="-503555">
              <a:lnSpc>
                <a:spcPts val="1510"/>
              </a:lnSpc>
              <a:spcBef>
                <a:spcPts val="290"/>
              </a:spcBef>
            </a:pPr>
            <a:r>
              <a:rPr sz="1400" b="1" spc="-30" dirty="0">
                <a:solidFill>
                  <a:schemeClr val="tx2"/>
                </a:solidFill>
                <a:latin typeface="Calibri"/>
                <a:cs typeface="Calibri"/>
              </a:rPr>
              <a:t>Patient-</a:t>
            </a:r>
            <a:r>
              <a:rPr sz="1400" b="1" spc="-20" dirty="0">
                <a:solidFill>
                  <a:schemeClr val="tx2"/>
                </a:solidFill>
                <a:latin typeface="Calibri"/>
                <a:cs typeface="Calibri"/>
              </a:rPr>
              <a:t>Generated Data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92512" y="3064176"/>
            <a:ext cx="67373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4295" marR="5080" indent="-62230">
              <a:lnSpc>
                <a:spcPts val="1510"/>
              </a:lnSpc>
              <a:spcBef>
                <a:spcPts val="290"/>
              </a:spcBef>
            </a:pPr>
            <a:r>
              <a:rPr sz="1400" b="1" spc="-20" dirty="0">
                <a:solidFill>
                  <a:schemeClr val="tx2"/>
                </a:solidFill>
                <a:latin typeface="Calibri"/>
                <a:cs typeface="Calibri"/>
              </a:rPr>
              <a:t>Genomic </a:t>
            </a: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Results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73349" y="3919797"/>
            <a:ext cx="1321435" cy="4378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8925" marR="5080" indent="-276860">
              <a:lnSpc>
                <a:spcPct val="101400"/>
              </a:lnSpc>
              <a:spcBef>
                <a:spcPts val="75"/>
              </a:spcBef>
            </a:pP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Patient-</a:t>
            </a:r>
            <a:r>
              <a:rPr sz="1400" b="1" spc="-6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chemeClr val="tx2"/>
                </a:solidFill>
                <a:latin typeface="Calibri"/>
                <a:cs typeface="Calibri"/>
              </a:rPr>
              <a:t>Reported </a:t>
            </a: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Outcomes</a:t>
            </a:r>
            <a:endParaRPr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47775" y="3919797"/>
            <a:ext cx="2123440" cy="4378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413384">
              <a:lnSpc>
                <a:spcPct val="101400"/>
              </a:lnSpc>
              <a:spcBef>
                <a:spcPts val="75"/>
              </a:spcBef>
            </a:pP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Natural</a:t>
            </a:r>
            <a:r>
              <a:rPr sz="1400" b="1" spc="-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Language </a:t>
            </a: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Processing</a:t>
            </a:r>
            <a:r>
              <a:rPr sz="1400" b="1" spc="-6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chemeClr val="tx2"/>
                </a:solidFill>
                <a:latin typeface="Calibri"/>
                <a:cs typeface="Calibri"/>
              </a:rPr>
              <a:t>Derived</a:t>
            </a:r>
            <a:r>
              <a:rPr sz="1400" b="1" spc="-5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Calibri"/>
                <a:cs typeface="Calibri"/>
              </a:rPr>
              <a:t>Concepts</a:t>
            </a:r>
            <a:endParaRPr sz="140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4073" y="4750102"/>
            <a:ext cx="355663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4445" algn="ctr">
              <a:lnSpc>
                <a:spcPts val="1900"/>
              </a:lnSpc>
              <a:spcBef>
                <a:spcPts val="180"/>
              </a:spcBef>
            </a:pP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600" b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214C"/>
                </a:solidFill>
                <a:latin typeface="Calibri"/>
                <a:cs typeface="Calibri"/>
              </a:rPr>
              <a:t>available</a:t>
            </a:r>
            <a:r>
              <a:rPr sz="1600" b="1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from</a:t>
            </a:r>
            <a:r>
              <a:rPr sz="1600" b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Clinical</a:t>
            </a:r>
            <a:r>
              <a:rPr sz="16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214C"/>
                </a:solidFill>
                <a:latin typeface="Calibri"/>
                <a:cs typeface="Calibri"/>
              </a:rPr>
              <a:t>Research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Networks,</a:t>
            </a:r>
            <a:r>
              <a:rPr sz="1600" b="1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16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the</a:t>
            </a:r>
            <a:r>
              <a:rPr sz="1600" b="1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PCORnet®</a:t>
            </a:r>
            <a:r>
              <a:rPr sz="1600" b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Common</a:t>
            </a:r>
            <a:r>
              <a:rPr sz="16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1F214C"/>
                </a:solidFill>
                <a:latin typeface="Calibri"/>
                <a:cs typeface="Calibri"/>
              </a:rPr>
              <a:t>Data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Model</a:t>
            </a:r>
            <a:r>
              <a:rPr sz="16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600" b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ready</a:t>
            </a:r>
            <a:r>
              <a:rPr sz="16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16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use</a:t>
            </a:r>
            <a:r>
              <a:rPr sz="1600" b="1" spc="-3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in </a:t>
            </a:r>
            <a:r>
              <a:rPr sz="1600" b="1" spc="-10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17246" y="4737911"/>
            <a:ext cx="3721735" cy="10071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1905" algn="ctr">
              <a:lnSpc>
                <a:spcPct val="100800"/>
              </a:lnSpc>
              <a:spcBef>
                <a:spcPts val="85"/>
              </a:spcBef>
            </a:pP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600" b="1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214C"/>
                </a:solidFill>
                <a:latin typeface="Calibri"/>
                <a:cs typeface="Calibri"/>
              </a:rPr>
              <a:t>available</a:t>
            </a:r>
            <a:r>
              <a:rPr sz="1600" b="1" spc="-7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at</a:t>
            </a:r>
            <a:r>
              <a:rPr sz="1600" b="1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some</a:t>
            </a:r>
            <a:r>
              <a:rPr sz="1600" b="1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Clinical</a:t>
            </a:r>
            <a:r>
              <a:rPr sz="1600" b="1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214C"/>
                </a:solidFill>
                <a:latin typeface="Calibri"/>
                <a:cs typeface="Calibri"/>
              </a:rPr>
              <a:t>Research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Networks,</a:t>
            </a:r>
            <a:r>
              <a:rPr sz="1600" b="1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may</a:t>
            </a:r>
            <a:r>
              <a:rPr sz="16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or</a:t>
            </a:r>
            <a:r>
              <a:rPr sz="16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may</a:t>
            </a:r>
            <a:r>
              <a:rPr sz="1600" b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not</a:t>
            </a:r>
            <a:r>
              <a:rPr sz="1600" b="1" spc="-5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be</a:t>
            </a:r>
            <a:r>
              <a:rPr sz="16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1600" b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1F214C"/>
                </a:solidFill>
                <a:latin typeface="Calibri"/>
                <a:cs typeface="Calibri"/>
              </a:rPr>
              <a:t>the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PCORnet®</a:t>
            </a:r>
            <a:r>
              <a:rPr sz="16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Common</a:t>
            </a:r>
            <a:r>
              <a:rPr sz="1600" b="1" spc="-4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Data</a:t>
            </a:r>
            <a:r>
              <a:rPr sz="1600" b="1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Model</a:t>
            </a:r>
            <a:r>
              <a:rPr sz="1600" b="1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600" b="1" spc="-7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214C"/>
                </a:solidFill>
                <a:latin typeface="Calibri"/>
                <a:cs typeface="Calibri"/>
              </a:rPr>
              <a:t>require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additional</a:t>
            </a:r>
            <a:r>
              <a:rPr sz="16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work</a:t>
            </a:r>
            <a:r>
              <a:rPr sz="1600" b="1" spc="-6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for</a:t>
            </a:r>
            <a:r>
              <a:rPr sz="1600" b="1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use</a:t>
            </a:r>
            <a:r>
              <a:rPr sz="1600" b="1" spc="-5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214C"/>
                </a:solidFill>
                <a:latin typeface="Calibri"/>
                <a:cs typeface="Calibri"/>
              </a:rPr>
              <a:t>in</a:t>
            </a:r>
            <a:r>
              <a:rPr sz="1600" b="1" spc="-6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214C"/>
                </a:solidFill>
                <a:latin typeface="Calibri"/>
                <a:cs typeface="Calibri"/>
              </a:rPr>
              <a:t>research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9155" y="840765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5032"/>
                </a:lnTo>
              </a:path>
            </a:pathLst>
          </a:custGeom>
          <a:ln w="27673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893204" y="6529857"/>
            <a:ext cx="10350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dirty="0">
                <a:solidFill>
                  <a:srgbClr val="B8D5FC"/>
                </a:solidFill>
                <a:latin typeface="Arial"/>
                <a:cs typeface="Arial"/>
              </a:rPr>
              <a:t>6</a:t>
            </a:r>
            <a:endParaRPr sz="1100">
              <a:latin typeface="Arial"/>
              <a:cs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27E511E-46B6-DB92-6659-014B94F7CE9F}"/>
              </a:ext>
            </a:extLst>
          </p:cNvPr>
          <p:cNvCxnSpPr/>
          <p:nvPr/>
        </p:nvCxnSpPr>
        <p:spPr>
          <a:xfrm>
            <a:off x="327171" y="2894202"/>
            <a:ext cx="87497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179379-AE8B-CCDD-DA9C-F6D4EB4F2194}"/>
              </a:ext>
            </a:extLst>
          </p:cNvPr>
          <p:cNvCxnSpPr/>
          <p:nvPr/>
        </p:nvCxnSpPr>
        <p:spPr>
          <a:xfrm>
            <a:off x="327171" y="3750578"/>
            <a:ext cx="874971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D964453-76E0-776F-745D-A05030C7F2B6}"/>
              </a:ext>
            </a:extLst>
          </p:cNvPr>
          <p:cNvSpPr txBox="1"/>
          <p:nvPr/>
        </p:nvSpPr>
        <p:spPr>
          <a:xfrm>
            <a:off x="1111541" y="1870637"/>
            <a:ext cx="2428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Ready</a:t>
            </a:r>
            <a:r>
              <a:rPr lang="en-US" sz="1800" b="1" spc="-8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for</a:t>
            </a:r>
            <a:r>
              <a:rPr lang="en-US" sz="1800" b="1" spc="-8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spc="-10" dirty="0">
                <a:solidFill>
                  <a:schemeClr val="tx2"/>
                </a:solidFill>
                <a:latin typeface="Calibri"/>
                <a:cs typeface="Calibri"/>
              </a:rPr>
              <a:t>Research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E2E583-2E0A-0F39-F2A5-F698A69B4E4A}"/>
              </a:ext>
            </a:extLst>
          </p:cNvPr>
          <p:cNvSpPr txBox="1"/>
          <p:nvPr/>
        </p:nvSpPr>
        <p:spPr>
          <a:xfrm>
            <a:off x="5440261" y="1845470"/>
            <a:ext cx="2915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pc="-20" dirty="0">
                <a:solidFill>
                  <a:schemeClr val="tx2"/>
                </a:solidFill>
                <a:latin typeface="Calibri"/>
                <a:cs typeface="Calibri"/>
              </a:rPr>
              <a:t>Available,</a:t>
            </a:r>
            <a:r>
              <a:rPr lang="en-US" sz="1800" b="1" spc="-8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But</a:t>
            </a:r>
            <a:r>
              <a:rPr lang="en-US" sz="1800" b="1" spc="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Calibri"/>
                <a:cs typeface="Calibri"/>
              </a:rPr>
              <a:t>Still</a:t>
            </a:r>
            <a:r>
              <a:rPr lang="en-US" sz="1800" b="1" spc="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1800" b="1" spc="-10" dirty="0">
                <a:solidFill>
                  <a:schemeClr val="tx2"/>
                </a:solidFill>
                <a:latin typeface="Calibri"/>
                <a:cs typeface="Calibri"/>
              </a:rPr>
              <a:t>Evolving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310" y="1692399"/>
            <a:ext cx="28575" cy="1574800"/>
            <a:chOff x="404310" y="1692399"/>
            <a:chExt cx="28575" cy="1574800"/>
          </a:xfrm>
        </p:grpSpPr>
        <p:sp>
          <p:nvSpPr>
            <p:cNvPr id="3" name="object 3"/>
            <p:cNvSpPr/>
            <p:nvPr/>
          </p:nvSpPr>
          <p:spPr>
            <a:xfrm>
              <a:off x="418337" y="1692399"/>
              <a:ext cx="0" cy="1526540"/>
            </a:xfrm>
            <a:custGeom>
              <a:avLst/>
              <a:gdLst/>
              <a:ahLst/>
              <a:cxnLst/>
              <a:rect l="l" t="t" r="r" b="b"/>
              <a:pathLst>
                <a:path h="1526539">
                  <a:moveTo>
                    <a:pt x="0" y="0"/>
                  </a:moveTo>
                  <a:lnTo>
                    <a:pt x="0" y="1525929"/>
                  </a:lnTo>
                </a:path>
              </a:pathLst>
            </a:custGeom>
            <a:ln w="27188">
              <a:solidFill>
                <a:srgbClr val="043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338" y="1692402"/>
              <a:ext cx="0" cy="1574800"/>
            </a:xfrm>
            <a:custGeom>
              <a:avLst/>
              <a:gdLst/>
              <a:ahLst/>
              <a:cxnLst/>
              <a:rect l="l" t="t" r="r" b="b"/>
              <a:pathLst>
                <a:path h="1574800">
                  <a:moveTo>
                    <a:pt x="0" y="0"/>
                  </a:moveTo>
                  <a:lnTo>
                    <a:pt x="0" y="1574723"/>
                  </a:lnTo>
                </a:path>
              </a:pathLst>
            </a:custGeom>
            <a:ln w="28054">
              <a:solidFill>
                <a:srgbClr val="1D3B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8650" y="1732279"/>
            <a:ext cx="581723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chemeClr val="tx2"/>
                </a:solidFill>
              </a:rPr>
              <a:t>Community</a:t>
            </a:r>
            <a:r>
              <a:rPr sz="4500" spc="-135" dirty="0">
                <a:solidFill>
                  <a:schemeClr val="tx2"/>
                </a:solidFill>
              </a:rPr>
              <a:t> </a:t>
            </a:r>
            <a:r>
              <a:rPr sz="4500" spc="-40" dirty="0">
                <a:solidFill>
                  <a:schemeClr val="tx2"/>
                </a:solidFill>
              </a:rPr>
              <a:t>Engagement </a:t>
            </a:r>
            <a:r>
              <a:rPr sz="4500" dirty="0">
                <a:solidFill>
                  <a:schemeClr val="tx2"/>
                </a:solidFill>
              </a:rPr>
              <a:t>via</a:t>
            </a:r>
            <a:r>
              <a:rPr sz="4500" spc="-80" dirty="0">
                <a:solidFill>
                  <a:schemeClr val="tx2"/>
                </a:solidFill>
              </a:rPr>
              <a:t> </a:t>
            </a:r>
            <a:r>
              <a:rPr sz="4500" spc="-10" dirty="0">
                <a:solidFill>
                  <a:schemeClr val="tx2"/>
                </a:solidFill>
              </a:rPr>
              <a:t>PCORnet®</a:t>
            </a:r>
            <a:endParaRPr sz="4500" dirty="0">
              <a:solidFill>
                <a:schemeClr val="tx2"/>
              </a:solidFill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3810000"/>
            <a:ext cx="3186684" cy="7498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9050" y="1183055"/>
            <a:ext cx="5076328" cy="50067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0204" y="777240"/>
            <a:ext cx="5097780" cy="98869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>
              <a:lnSpc>
                <a:spcPts val="3379"/>
              </a:lnSpc>
              <a:spcBef>
                <a:spcPts val="894"/>
              </a:spcBef>
            </a:pPr>
            <a:r>
              <a:rPr sz="3500" dirty="0"/>
              <a:t>Engaged</a:t>
            </a:r>
            <a:r>
              <a:rPr sz="3500" spc="-105" dirty="0"/>
              <a:t> </a:t>
            </a:r>
            <a:r>
              <a:rPr sz="3500" dirty="0"/>
              <a:t>communities</a:t>
            </a:r>
            <a:r>
              <a:rPr sz="3500" spc="-80" dirty="0"/>
              <a:t> </a:t>
            </a:r>
            <a:r>
              <a:rPr sz="3500" spc="-20" dirty="0"/>
              <a:t>drive </a:t>
            </a:r>
            <a:r>
              <a:rPr sz="3500" spc="-40" dirty="0"/>
              <a:t>better,</a:t>
            </a:r>
            <a:r>
              <a:rPr sz="3500" spc="-190" dirty="0"/>
              <a:t> </a:t>
            </a:r>
            <a:r>
              <a:rPr sz="3500" dirty="0"/>
              <a:t>faster</a:t>
            </a:r>
            <a:r>
              <a:rPr sz="3500" spc="-120" dirty="0"/>
              <a:t> </a:t>
            </a:r>
            <a:r>
              <a:rPr sz="3500" spc="-10" dirty="0"/>
              <a:t>research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340995" y="2075858"/>
            <a:ext cx="3088005" cy="2589530"/>
          </a:xfrm>
          <a:prstGeom prst="rect">
            <a:avLst/>
          </a:prstGeom>
          <a:solidFill>
            <a:srgbClr val="4A9FCB">
              <a:alpha val="19999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 marL="104139" marR="1176655" indent="-635">
              <a:lnSpc>
                <a:spcPts val="2090"/>
              </a:lnSpc>
              <a:spcBef>
                <a:spcPts val="315"/>
              </a:spcBef>
            </a:pP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What</a:t>
            </a:r>
            <a:r>
              <a:rPr sz="1800" b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do</a:t>
            </a:r>
            <a:r>
              <a:rPr sz="1800" b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we</a:t>
            </a:r>
            <a:r>
              <a:rPr sz="1800" b="1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F214C"/>
                </a:solidFill>
                <a:latin typeface="Calibri"/>
                <a:cs typeface="Calibri"/>
              </a:rPr>
              <a:t>mean </a:t>
            </a:r>
            <a:r>
              <a:rPr sz="1800" b="1" dirty="0">
                <a:solidFill>
                  <a:srgbClr val="1F214C"/>
                </a:solidFill>
                <a:latin typeface="Calibri"/>
                <a:cs typeface="Calibri"/>
              </a:rPr>
              <a:t>by</a:t>
            </a:r>
            <a:r>
              <a:rPr sz="1800" b="1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F214C"/>
                </a:solidFill>
                <a:latin typeface="Calibri"/>
                <a:cs typeface="Calibri"/>
              </a:rPr>
              <a:t>“communities”?</a:t>
            </a:r>
            <a:endParaRPr sz="1800" dirty="0">
              <a:latin typeface="Calibri"/>
              <a:cs typeface="Calibri"/>
            </a:endParaRPr>
          </a:p>
          <a:p>
            <a:pPr marL="261620" indent="-170180">
              <a:lnSpc>
                <a:spcPts val="1660"/>
              </a:lnSpc>
              <a:buFont typeface="Arial"/>
              <a:buChar char="•"/>
              <a:tabLst>
                <a:tab pos="261620" algn="l"/>
              </a:tabLst>
            </a:pP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Patients</a:t>
            </a:r>
            <a:r>
              <a:rPr sz="1400" b="1" spc="-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and</a:t>
            </a:r>
            <a:r>
              <a:rPr sz="1400" b="1" spc="-4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caregivers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,</a:t>
            </a:r>
            <a:endParaRPr sz="1400" dirty="0">
              <a:latin typeface="Calibri"/>
              <a:cs typeface="Calibri"/>
            </a:endParaRPr>
          </a:p>
          <a:p>
            <a:pPr marL="262255" marR="98425">
              <a:lnSpc>
                <a:spcPct val="101400"/>
              </a:lnSpc>
            </a:pP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who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have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seat at the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table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of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every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PCORnet®</a:t>
            </a:r>
            <a:r>
              <a:rPr sz="1400" spc="-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Study,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engaging</a:t>
            </a:r>
            <a:r>
              <a:rPr sz="1400" spc="-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as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 coequal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collaborators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214C"/>
                </a:solidFill>
                <a:latin typeface="Calibri"/>
                <a:cs typeface="Calibri"/>
              </a:rPr>
              <a:t>with</a:t>
            </a:r>
            <a:r>
              <a:rPr sz="1400" spc="-2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214C"/>
                </a:solidFill>
                <a:latin typeface="Calibri"/>
                <a:cs typeface="Calibri"/>
              </a:rPr>
              <a:t>health professionals</a:t>
            </a:r>
            <a:endParaRPr sz="1400" dirty="0">
              <a:latin typeface="Calibri"/>
              <a:cs typeface="Calibri"/>
            </a:endParaRPr>
          </a:p>
          <a:p>
            <a:pPr marL="261620" indent="-170180">
              <a:lnSpc>
                <a:spcPts val="1585"/>
              </a:lnSpc>
              <a:buFont typeface="Arial"/>
              <a:buChar char="•"/>
              <a:tabLst>
                <a:tab pos="261620" algn="l"/>
              </a:tabLst>
            </a:pPr>
            <a:r>
              <a:rPr sz="1400" b="1" dirty="0">
                <a:solidFill>
                  <a:srgbClr val="1F214C"/>
                </a:solidFill>
                <a:latin typeface="Calibri"/>
                <a:cs typeface="Calibri"/>
              </a:rPr>
              <a:t>Clinicians/Clinic</a:t>
            </a:r>
            <a:r>
              <a:rPr sz="1400" b="1" spc="-20" dirty="0">
                <a:solidFill>
                  <a:srgbClr val="1F214C"/>
                </a:solidFill>
                <a:latin typeface="Calibri"/>
                <a:cs typeface="Calibri"/>
              </a:rPr>
              <a:t> Staff</a:t>
            </a:r>
            <a:endParaRPr sz="1400" dirty="0">
              <a:latin typeface="Calibri"/>
              <a:cs typeface="Calibri"/>
            </a:endParaRPr>
          </a:p>
          <a:p>
            <a:pPr marL="261620" indent="-17018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61620" algn="l"/>
              </a:tabLst>
            </a:pP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Insurers</a:t>
            </a:r>
            <a:endParaRPr sz="1400" dirty="0">
              <a:latin typeface="Calibri"/>
              <a:cs typeface="Calibri"/>
            </a:endParaRPr>
          </a:p>
          <a:p>
            <a:pPr marL="261620" indent="-17018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61620" algn="l"/>
              </a:tabLst>
            </a:pP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Policymakers</a:t>
            </a:r>
            <a:endParaRPr sz="1400" dirty="0">
              <a:latin typeface="Calibri"/>
              <a:cs typeface="Calibri"/>
            </a:endParaRPr>
          </a:p>
          <a:p>
            <a:pPr marL="261620" indent="-17018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61620" algn="l"/>
              </a:tabLst>
            </a:pPr>
            <a:r>
              <a:rPr sz="1400" b="1" spc="-10" dirty="0">
                <a:solidFill>
                  <a:srgbClr val="1F214C"/>
                </a:solidFill>
                <a:latin typeface="Calibri"/>
                <a:cs typeface="Calibri"/>
              </a:rPr>
              <a:t>Others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200" y="4978400"/>
            <a:ext cx="3596004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1" i="1" spc="-10" dirty="0">
                <a:solidFill>
                  <a:schemeClr val="tx2"/>
                </a:solidFill>
                <a:latin typeface="Calibri"/>
                <a:cs typeface="Calibri"/>
              </a:rPr>
              <a:t>“Good</a:t>
            </a:r>
            <a:r>
              <a:rPr sz="1500" b="1" i="1" spc="-8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chemeClr val="tx2"/>
                </a:solidFill>
                <a:latin typeface="Calibri"/>
                <a:cs typeface="Calibri"/>
              </a:rPr>
              <a:t>studies</a:t>
            </a:r>
            <a:r>
              <a:rPr sz="1500" b="1" i="1" spc="-5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chemeClr val="tx2"/>
                </a:solidFill>
                <a:latin typeface="Calibri"/>
                <a:cs typeface="Calibri"/>
              </a:rPr>
              <a:t>consider</a:t>
            </a:r>
            <a:r>
              <a:rPr sz="1500" b="1" i="1" spc="-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chemeClr val="tx2"/>
                </a:solidFill>
                <a:latin typeface="Calibri"/>
                <a:cs typeface="Calibri"/>
              </a:rPr>
              <a:t>all</a:t>
            </a:r>
            <a:r>
              <a:rPr sz="1500" b="1" i="1" spc="-6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chemeClr val="tx2"/>
                </a:solidFill>
                <a:latin typeface="Calibri"/>
                <a:cs typeface="Calibri"/>
              </a:rPr>
              <a:t>relevant</a:t>
            </a:r>
            <a:r>
              <a:rPr sz="1500" b="1" i="1" spc="-4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br>
              <a:rPr lang="en-US" sz="1500" b="1" i="1" spc="-45" dirty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sz="1500" b="1" i="1" dirty="0">
                <a:solidFill>
                  <a:schemeClr val="tx2"/>
                </a:solidFill>
                <a:latin typeface="Calibri"/>
                <a:cs typeface="Calibri"/>
              </a:rPr>
              <a:t>evidence</a:t>
            </a:r>
            <a:r>
              <a:rPr sz="1500" b="1" i="1" spc="-3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spc="-50" dirty="0">
                <a:solidFill>
                  <a:schemeClr val="tx2"/>
                </a:solidFill>
                <a:latin typeface="Calibri"/>
                <a:cs typeface="Calibri"/>
              </a:rPr>
              <a:t>− </a:t>
            </a:r>
            <a:r>
              <a:rPr sz="1500" b="1" i="1" dirty="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sz="1500" b="1" i="1" spc="-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chemeClr val="tx2"/>
                </a:solidFill>
                <a:latin typeface="Calibri"/>
                <a:cs typeface="Calibri"/>
              </a:rPr>
              <a:t>no</a:t>
            </a:r>
            <a:r>
              <a:rPr sz="1500" b="1" i="1" spc="-8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chemeClr val="tx2"/>
                </a:solidFill>
                <a:latin typeface="Calibri"/>
                <a:cs typeface="Calibri"/>
              </a:rPr>
              <a:t>evidence</a:t>
            </a:r>
            <a:r>
              <a:rPr sz="1500" b="1" i="1" spc="-6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chemeClr val="tx2"/>
                </a:solidFill>
                <a:latin typeface="Calibri"/>
                <a:cs typeface="Calibri"/>
              </a:rPr>
              <a:t>is</a:t>
            </a:r>
            <a:r>
              <a:rPr sz="1500" b="1" i="1" spc="-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chemeClr val="tx2"/>
                </a:solidFill>
                <a:latin typeface="Calibri"/>
                <a:cs typeface="Calibri"/>
              </a:rPr>
              <a:t>more</a:t>
            </a:r>
            <a:r>
              <a:rPr sz="1500" b="1" i="1" spc="-7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chemeClr val="tx2"/>
                </a:solidFill>
                <a:latin typeface="Calibri"/>
                <a:cs typeface="Calibri"/>
              </a:rPr>
              <a:t>relevant</a:t>
            </a:r>
            <a:endParaRPr sz="15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</a:pPr>
            <a:r>
              <a:rPr sz="1500" b="1" i="1" dirty="0">
                <a:solidFill>
                  <a:schemeClr val="tx2"/>
                </a:solidFill>
                <a:latin typeface="Calibri"/>
                <a:cs typeface="Calibri"/>
              </a:rPr>
              <a:t>than</a:t>
            </a:r>
            <a:r>
              <a:rPr sz="1500" b="1" i="1" spc="-2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sz="1500" b="1" i="1" spc="-1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spc="-20" dirty="0">
                <a:solidFill>
                  <a:schemeClr val="tx2"/>
                </a:solidFill>
                <a:latin typeface="Calibri"/>
                <a:cs typeface="Calibri"/>
              </a:rPr>
              <a:t>community</a:t>
            </a:r>
            <a:r>
              <a:rPr sz="1500" b="1" i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chemeClr val="tx2"/>
                </a:solidFill>
                <a:latin typeface="Calibri"/>
                <a:cs typeface="Calibri"/>
              </a:rPr>
              <a:t>experience.”</a:t>
            </a:r>
            <a:endParaRPr sz="15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>
              <a:lnSpc>
                <a:spcPts val="1435"/>
              </a:lnSpc>
            </a:pPr>
            <a:r>
              <a:rPr sz="1200" b="1" i="1" dirty="0">
                <a:solidFill>
                  <a:schemeClr val="tx2"/>
                </a:solidFill>
                <a:latin typeface="Calibri"/>
                <a:cs typeface="Calibri"/>
              </a:rPr>
              <a:t>–</a:t>
            </a:r>
            <a:r>
              <a:rPr sz="1200" b="1" i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chemeClr val="tx2"/>
                </a:solidFill>
                <a:latin typeface="Calibri"/>
                <a:cs typeface="Calibri"/>
              </a:rPr>
              <a:t>PCORnet</a:t>
            </a:r>
            <a:r>
              <a:rPr sz="1200" b="1" i="1" spc="-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chemeClr val="tx2"/>
                </a:solidFill>
                <a:latin typeface="Calibri"/>
                <a:cs typeface="Calibri"/>
              </a:rPr>
              <a:t>Steering </a:t>
            </a:r>
            <a:r>
              <a:rPr sz="1200" b="1" i="1" spc="-20" dirty="0">
                <a:solidFill>
                  <a:schemeClr val="tx2"/>
                </a:solidFill>
                <a:latin typeface="Calibri"/>
                <a:cs typeface="Calibri"/>
              </a:rPr>
              <a:t>Committee</a:t>
            </a:r>
            <a:r>
              <a:rPr sz="1200" b="1" i="1" spc="-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chemeClr val="tx2"/>
                </a:solidFill>
                <a:latin typeface="Calibri"/>
                <a:cs typeface="Calibri"/>
              </a:rPr>
              <a:t>Member</a:t>
            </a:r>
            <a:endParaRPr sz="1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4105" y="1671828"/>
            <a:ext cx="995680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51130">
              <a:lnSpc>
                <a:spcPct val="100699"/>
              </a:lnSpc>
              <a:spcBef>
                <a:spcPts val="85"/>
              </a:spcBef>
            </a:pP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Support </a:t>
            </a:r>
            <a:r>
              <a:rPr sz="1400" b="1" dirty="0">
                <a:solidFill>
                  <a:srgbClr val="1F214C"/>
                </a:solidFill>
                <a:latin typeface="Arial"/>
                <a:cs typeface="Arial"/>
              </a:rPr>
              <a:t>with</a:t>
            </a:r>
            <a:r>
              <a:rPr sz="1400" b="1" spc="-50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214C"/>
                </a:solidFill>
                <a:latin typeface="Arial"/>
                <a:cs typeface="Arial"/>
              </a:rPr>
              <a:t>patient </a:t>
            </a: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recruitment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84797" y="3070758"/>
            <a:ext cx="1088390" cy="873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2540" algn="ctr">
              <a:lnSpc>
                <a:spcPct val="99100"/>
              </a:lnSpc>
              <a:spcBef>
                <a:spcPts val="114"/>
              </a:spcBef>
            </a:pP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Feedback</a:t>
            </a:r>
            <a:r>
              <a:rPr sz="1400" b="1" spc="-35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214C"/>
                </a:solidFill>
                <a:latin typeface="Arial"/>
                <a:cs typeface="Arial"/>
              </a:rPr>
              <a:t>to </a:t>
            </a:r>
            <a:r>
              <a:rPr sz="1400" b="1" dirty="0">
                <a:solidFill>
                  <a:srgbClr val="1F214C"/>
                </a:solidFill>
                <a:latin typeface="Arial"/>
                <a:cs typeface="Arial"/>
              </a:rPr>
              <a:t>lessen</a:t>
            </a:r>
            <a:r>
              <a:rPr sz="1400" b="1" spc="-70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214C"/>
                </a:solidFill>
                <a:latin typeface="Arial"/>
                <a:cs typeface="Arial"/>
              </a:rPr>
              <a:t>study </a:t>
            </a:r>
            <a:r>
              <a:rPr sz="1400" b="1" dirty="0">
                <a:solidFill>
                  <a:srgbClr val="1F214C"/>
                </a:solidFill>
                <a:latin typeface="Arial"/>
                <a:cs typeface="Arial"/>
              </a:rPr>
              <a:t>burden</a:t>
            </a:r>
            <a:r>
              <a:rPr sz="1400" b="1" spc="-80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F214C"/>
                </a:solidFill>
                <a:latin typeface="Arial"/>
                <a:cs typeface="Arial"/>
              </a:rPr>
              <a:t>on </a:t>
            </a: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participants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14491" y="4555210"/>
            <a:ext cx="1250950" cy="86423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21920">
              <a:lnSpc>
                <a:spcPts val="1610"/>
              </a:lnSpc>
              <a:spcBef>
                <a:spcPts val="210"/>
              </a:spcBef>
            </a:pPr>
            <a:r>
              <a:rPr sz="1400" b="1" dirty="0">
                <a:solidFill>
                  <a:srgbClr val="1F214C"/>
                </a:solidFill>
                <a:latin typeface="Arial"/>
                <a:cs typeface="Arial"/>
              </a:rPr>
              <a:t>Best</a:t>
            </a:r>
            <a:r>
              <a:rPr sz="1400" b="1" spc="-30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tactics </a:t>
            </a:r>
            <a:r>
              <a:rPr sz="1400" b="1" dirty="0">
                <a:solidFill>
                  <a:srgbClr val="1F214C"/>
                </a:solidFill>
                <a:latin typeface="Arial"/>
                <a:cs typeface="Arial"/>
              </a:rPr>
              <a:t>to</a:t>
            </a:r>
            <a:r>
              <a:rPr sz="1400" b="1" spc="-30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214C"/>
                </a:solidFill>
                <a:latin typeface="Arial"/>
                <a:cs typeface="Arial"/>
              </a:rPr>
              <a:t>disseminate</a:t>
            </a:r>
            <a:endParaRPr sz="1400">
              <a:latin typeface="Arial"/>
              <a:cs typeface="Arial"/>
            </a:endParaRPr>
          </a:p>
          <a:p>
            <a:pPr marL="260985">
              <a:lnSpc>
                <a:spcPts val="1565"/>
              </a:lnSpc>
            </a:pP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research</a:t>
            </a:r>
            <a:endParaRPr sz="1400">
              <a:latin typeface="Arial"/>
              <a:cs typeface="Arial"/>
            </a:endParaRPr>
          </a:p>
          <a:p>
            <a:pPr marL="287655">
              <a:lnSpc>
                <a:spcPct val="100000"/>
              </a:lnSpc>
              <a:spcBef>
                <a:spcPts val="25"/>
              </a:spcBef>
            </a:pP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findings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4684" y="4863160"/>
            <a:ext cx="1118235" cy="8851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11454">
              <a:lnSpc>
                <a:spcPct val="100699"/>
              </a:lnSpc>
              <a:spcBef>
                <a:spcPts val="85"/>
              </a:spcBef>
            </a:pP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Insights</a:t>
            </a:r>
            <a:r>
              <a:rPr sz="1400" b="1" spc="500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214C"/>
                </a:solidFill>
                <a:latin typeface="Arial"/>
                <a:cs typeface="Arial"/>
              </a:rPr>
              <a:t>to</a:t>
            </a:r>
            <a:r>
              <a:rPr sz="1400" b="1" spc="-55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214C"/>
                </a:solidFill>
                <a:latin typeface="Arial"/>
                <a:cs typeface="Arial"/>
              </a:rPr>
              <a:t>help</a:t>
            </a:r>
            <a:r>
              <a:rPr sz="1400" b="1" spc="-40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1F214C"/>
                </a:solidFill>
                <a:latin typeface="Arial"/>
                <a:cs typeface="Arial"/>
              </a:rPr>
              <a:t>reach </a:t>
            </a: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populations</a:t>
            </a:r>
            <a:endParaRPr sz="1400">
              <a:latin typeface="Arial"/>
              <a:cs typeface="Arial"/>
            </a:endParaRPr>
          </a:p>
          <a:p>
            <a:pPr marL="134620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solidFill>
                  <a:srgbClr val="1F214C"/>
                </a:solidFill>
                <a:latin typeface="Arial"/>
                <a:cs typeface="Arial"/>
              </a:rPr>
              <a:t>of</a:t>
            </a:r>
            <a:r>
              <a:rPr sz="1400" b="1" spc="-40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interest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2753" y="3506723"/>
            <a:ext cx="980440" cy="659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38100" algn="just">
              <a:lnSpc>
                <a:spcPct val="98600"/>
              </a:lnSpc>
              <a:spcBef>
                <a:spcPts val="120"/>
              </a:spcBef>
            </a:pPr>
            <a:r>
              <a:rPr sz="1400" b="1" dirty="0">
                <a:solidFill>
                  <a:srgbClr val="1F214C"/>
                </a:solidFill>
                <a:latin typeface="Arial"/>
                <a:cs typeface="Arial"/>
              </a:rPr>
              <a:t>Advice</a:t>
            </a:r>
            <a:r>
              <a:rPr sz="1400" b="1" spc="405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1F214C"/>
                </a:solidFill>
                <a:latin typeface="Arial"/>
                <a:cs typeface="Arial"/>
              </a:rPr>
              <a:t>for </a:t>
            </a: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meaningful endpoints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6692" y="1854784"/>
            <a:ext cx="938530" cy="6477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47955" marR="130810" algn="ctr">
              <a:lnSpc>
                <a:spcPts val="1610"/>
              </a:lnSpc>
              <a:spcBef>
                <a:spcPts val="210"/>
              </a:spcBef>
            </a:pPr>
            <a:r>
              <a:rPr sz="1400" b="1" spc="-25" dirty="0">
                <a:solidFill>
                  <a:srgbClr val="1F214C"/>
                </a:solidFill>
                <a:latin typeface="Arial"/>
                <a:cs typeface="Arial"/>
              </a:rPr>
              <a:t>Context </a:t>
            </a:r>
            <a:r>
              <a:rPr sz="1400" b="1" dirty="0">
                <a:solidFill>
                  <a:srgbClr val="1F214C"/>
                </a:solidFill>
                <a:latin typeface="Arial"/>
                <a:cs typeface="Arial"/>
              </a:rPr>
              <a:t>of</a:t>
            </a:r>
            <a:r>
              <a:rPr sz="1400" b="1" spc="-40" dirty="0">
                <a:solidFill>
                  <a:srgbClr val="1F214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lived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b="1" spc="-10" dirty="0">
                <a:solidFill>
                  <a:srgbClr val="1F214C"/>
                </a:solidFill>
                <a:latin typeface="Arial"/>
                <a:cs typeface="Arial"/>
              </a:rPr>
              <a:t>experience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401" y="762000"/>
            <a:ext cx="5009199" cy="10191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900"/>
              </a:spcBef>
            </a:pPr>
            <a:r>
              <a:rPr sz="3600" dirty="0"/>
              <a:t>PCORnet®</a:t>
            </a:r>
            <a:r>
              <a:rPr sz="3600" spc="-100" dirty="0"/>
              <a:t> </a:t>
            </a:r>
            <a:r>
              <a:rPr sz="3600" spc="-60" dirty="0"/>
              <a:t>Compared</a:t>
            </a:r>
            <a:r>
              <a:rPr sz="3600" spc="-175" dirty="0"/>
              <a:t> </a:t>
            </a:r>
            <a:r>
              <a:rPr sz="3600" spc="-10" dirty="0"/>
              <a:t>with</a:t>
            </a:r>
            <a:r>
              <a:rPr sz="3600" spc="-145" dirty="0"/>
              <a:t> </a:t>
            </a:r>
            <a:br>
              <a:rPr lang="en-US" sz="3600" spc="-145" dirty="0"/>
            </a:br>
            <a:r>
              <a:rPr sz="3600" spc="-30" dirty="0"/>
              <a:t>Other</a:t>
            </a:r>
            <a:r>
              <a:rPr sz="3600" spc="-170" dirty="0"/>
              <a:t> </a:t>
            </a:r>
            <a:r>
              <a:rPr sz="3600" spc="-55" dirty="0"/>
              <a:t>Research </a:t>
            </a:r>
            <a:r>
              <a:rPr sz="3600" spc="-10" dirty="0"/>
              <a:t>Networks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53858" y="1752600"/>
            <a:ext cx="7094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solidFill>
                  <a:srgbClr val="3B3838"/>
                </a:solidFill>
                <a:latin typeface="Calibri"/>
                <a:cs typeface="Calibri"/>
              </a:rPr>
              <a:t>PCORnet</a:t>
            </a:r>
            <a:r>
              <a:rPr sz="1600" spc="-9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3B3838"/>
                </a:solidFill>
                <a:latin typeface="Calibri"/>
                <a:cs typeface="Calibri"/>
              </a:rPr>
              <a:t>infrastructure</a:t>
            </a:r>
            <a:r>
              <a:rPr sz="1600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Calibri"/>
                <a:cs typeface="Calibri"/>
              </a:rPr>
              <a:t>brings</a:t>
            </a:r>
            <a:r>
              <a:rPr sz="1600" spc="-6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B3838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Calibri"/>
                <a:cs typeface="Calibri"/>
              </a:rPr>
              <a:t>full</a:t>
            </a:r>
            <a:r>
              <a:rPr sz="1600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3B3838"/>
                </a:solidFill>
                <a:latin typeface="Calibri"/>
                <a:cs typeface="Calibri"/>
              </a:rPr>
              <a:t>spectrum</a:t>
            </a:r>
            <a:r>
              <a:rPr sz="1600" spc="-7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Calibri"/>
                <a:cs typeface="Calibri"/>
              </a:rPr>
              <a:t>of</a:t>
            </a:r>
            <a:r>
              <a:rPr sz="1600" spc="-5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3B3838"/>
                </a:solidFill>
                <a:latin typeface="Calibri"/>
                <a:cs typeface="Calibri"/>
              </a:rPr>
              <a:t>capabilities,</a:t>
            </a:r>
            <a:r>
              <a:rPr sz="1600" spc="-7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3B3838"/>
                </a:solidFill>
                <a:latin typeface="Calibri"/>
                <a:cs typeface="Calibri"/>
              </a:rPr>
              <a:t>plus</a:t>
            </a:r>
            <a:r>
              <a:rPr sz="1600" spc="-7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3B3838"/>
                </a:solidFill>
                <a:latin typeface="Calibri"/>
                <a:cs typeface="Calibri"/>
              </a:rPr>
              <a:t>connection</a:t>
            </a:r>
            <a:r>
              <a:rPr sz="1600" spc="-80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Calibri"/>
                <a:cs typeface="Calibri"/>
              </a:rPr>
              <a:t>to</a:t>
            </a:r>
            <a:r>
              <a:rPr sz="1600" spc="-25" dirty="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B3838"/>
                </a:solidFill>
                <a:latin typeface="Calibri"/>
                <a:cs typeface="Calibri"/>
              </a:rPr>
              <a:t>communities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755448"/>
              </p:ext>
            </p:extLst>
          </p:nvPr>
        </p:nvGraphicFramePr>
        <p:xfrm>
          <a:off x="433066" y="2174876"/>
          <a:ext cx="8439782" cy="3463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4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9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9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397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PCORnet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3555" marR="411480" indent="-10350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b="1" spc="-35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Feasibility </a:t>
                      </a: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queries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12700">
                      <a:solidFill>
                        <a:srgbClr val="1F214C"/>
                      </a:solidFill>
                      <a:prstDash val="solid"/>
                    </a:lnB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380" marR="158750" indent="3492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b="1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Identify</a:t>
                      </a:r>
                      <a:r>
                        <a:rPr lang="en-US" sz="1500" b="1" spc="335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patient </a:t>
                      </a:r>
                      <a:r>
                        <a:rPr sz="1500" b="1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populations</a:t>
                      </a:r>
                      <a:r>
                        <a:rPr lang="en-US" sz="1500" b="1" spc="18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3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1500" b="1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trial</a:t>
                      </a:r>
                      <a:r>
                        <a:rPr sz="1500" b="1" spc="-6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recruitment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 marR="267335" indent="336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Coordinated data</a:t>
                      </a:r>
                      <a:r>
                        <a:rPr sz="1500" b="1" spc="-7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3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curation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12700">
                      <a:solidFill>
                        <a:srgbClr val="1F214C"/>
                      </a:solidFill>
                      <a:prstDash val="solid"/>
                    </a:lnB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4165" marR="570865" indent="82550" algn="ctr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741680" algn="l"/>
                        </a:tabLst>
                      </a:pP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Connection</a:t>
                      </a:r>
                      <a:br>
                        <a:rPr lang="en-US"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</a:br>
                      <a:r>
                        <a:rPr sz="1500" b="1" spc="-25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lang="en-US" sz="1500" b="1" spc="-25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patients </a:t>
                      </a:r>
                      <a:r>
                        <a:rPr sz="1500" b="1" spc="-25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500" b="1" spc="-65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providers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15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ENACT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0800" marB="0" anchor="ctr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15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TriNetX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57785" marB="0" anchor="ctr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515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OPTUM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61594" marB="0" anchor="ctr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515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OHDSI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66040" marB="0" anchor="ctr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lnB w="12700">
                      <a:solidFill>
                        <a:srgbClr val="1F214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1500" b="1" spc="-10" dirty="0">
                          <a:solidFill>
                            <a:srgbClr val="1F214C"/>
                          </a:solidFill>
                          <a:latin typeface="Calibri"/>
                          <a:cs typeface="Calibri"/>
                        </a:rPr>
                        <a:t>Sentinel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124460" marB="0" anchor="ctr">
                    <a:lnT w="12700">
                      <a:solidFill>
                        <a:srgbClr val="1F214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  <a:solidFill>
                      <a:srgbClr val="E7E6E6">
                        <a:alpha val="3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1F214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/>
          <p:nvPr/>
        </p:nvSpPr>
        <p:spPr>
          <a:xfrm>
            <a:off x="453619" y="6013532"/>
            <a:ext cx="8204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=</a:t>
            </a:r>
            <a:r>
              <a:rPr sz="1200" spc="1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capabilities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07195" y="6013532"/>
            <a:ext cx="1283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=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limited</a:t>
            </a:r>
            <a:r>
              <a:rPr sz="1200" spc="-2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capabilities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60519" y="6013532"/>
            <a:ext cx="1061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=</a:t>
            </a:r>
            <a:r>
              <a:rPr sz="1200" spc="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214C"/>
                </a:solidFill>
                <a:latin typeface="Calibri"/>
                <a:cs typeface="Calibri"/>
              </a:rPr>
              <a:t>lacks</a:t>
            </a:r>
            <a:r>
              <a:rPr sz="1200" spc="35" dirty="0">
                <a:solidFill>
                  <a:srgbClr val="1F214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214C"/>
                </a:solidFill>
                <a:latin typeface="Calibri"/>
                <a:cs typeface="Calibri"/>
              </a:rPr>
              <a:t>capability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0" y="3360415"/>
            <a:ext cx="408507" cy="1881610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459155" y="840765"/>
            <a:ext cx="0" cy="895985"/>
          </a:xfrm>
          <a:custGeom>
            <a:avLst/>
            <a:gdLst/>
            <a:ahLst/>
            <a:cxnLst/>
            <a:rect l="l" t="t" r="r" b="b"/>
            <a:pathLst>
              <a:path h="895985">
                <a:moveTo>
                  <a:pt x="0" y="0"/>
                </a:moveTo>
                <a:lnTo>
                  <a:pt x="0" y="895489"/>
                </a:lnTo>
              </a:path>
            </a:pathLst>
          </a:custGeom>
          <a:ln w="27686">
            <a:solidFill>
              <a:srgbClr val="0C2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893204" y="6529857"/>
            <a:ext cx="10350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dirty="0">
                <a:solidFill>
                  <a:srgbClr val="B8D5FC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CC088B5-9E11-BD48-8F7F-321443E1547C}"/>
              </a:ext>
            </a:extLst>
          </p:cNvPr>
          <p:cNvSpPr/>
          <p:nvPr/>
        </p:nvSpPr>
        <p:spPr>
          <a:xfrm>
            <a:off x="209376" y="6012809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86AE2908-D857-1EF3-D4FF-0422C21ABC2C}"/>
              </a:ext>
            </a:extLst>
          </p:cNvPr>
          <p:cNvSpPr/>
          <p:nvPr/>
        </p:nvSpPr>
        <p:spPr>
          <a:xfrm>
            <a:off x="1543574" y="6020041"/>
            <a:ext cx="226503" cy="195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0FA695-062F-2E35-50DA-78025D0A4C61}"/>
              </a:ext>
            </a:extLst>
          </p:cNvPr>
          <p:cNvSpPr/>
          <p:nvPr/>
        </p:nvSpPr>
        <p:spPr>
          <a:xfrm>
            <a:off x="3414319" y="6025392"/>
            <a:ext cx="184558" cy="1845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8B681EE-8F15-9C06-5538-8A20025EDC90}"/>
              </a:ext>
            </a:extLst>
          </p:cNvPr>
          <p:cNvSpPr/>
          <p:nvPr/>
        </p:nvSpPr>
        <p:spPr>
          <a:xfrm>
            <a:off x="2818352" y="3110917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4FC9991-C67C-E0BE-72E4-1345387DA942}"/>
              </a:ext>
            </a:extLst>
          </p:cNvPr>
          <p:cNvSpPr/>
          <p:nvPr/>
        </p:nvSpPr>
        <p:spPr>
          <a:xfrm>
            <a:off x="2818352" y="3564273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20F92E1-7A10-7E50-8D51-ACCE6E4BAAE9}"/>
              </a:ext>
            </a:extLst>
          </p:cNvPr>
          <p:cNvSpPr/>
          <p:nvPr/>
        </p:nvSpPr>
        <p:spPr>
          <a:xfrm>
            <a:off x="2818352" y="3978937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1236A0F-3C38-D8A8-60F6-9C59BFCB8D6B}"/>
              </a:ext>
            </a:extLst>
          </p:cNvPr>
          <p:cNvSpPr/>
          <p:nvPr/>
        </p:nvSpPr>
        <p:spPr>
          <a:xfrm>
            <a:off x="2818352" y="4860022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5AD15AF-2125-3DBB-0479-E41B3EA545E1}"/>
              </a:ext>
            </a:extLst>
          </p:cNvPr>
          <p:cNvSpPr/>
          <p:nvPr/>
        </p:nvSpPr>
        <p:spPr>
          <a:xfrm>
            <a:off x="2818352" y="5313027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9E2B01-9B06-0CA8-EA74-C9AD740A689E}"/>
              </a:ext>
            </a:extLst>
          </p:cNvPr>
          <p:cNvSpPr/>
          <p:nvPr/>
        </p:nvSpPr>
        <p:spPr>
          <a:xfrm>
            <a:off x="2830935" y="4432183"/>
            <a:ext cx="184558" cy="1845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701BBA1-235F-130C-C61D-0A9738D92733}"/>
              </a:ext>
            </a:extLst>
          </p:cNvPr>
          <p:cNvSpPr/>
          <p:nvPr/>
        </p:nvSpPr>
        <p:spPr>
          <a:xfrm>
            <a:off x="4458749" y="3110917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56F65FB-B4CE-CE93-977F-B68300D3A320}"/>
              </a:ext>
            </a:extLst>
          </p:cNvPr>
          <p:cNvSpPr/>
          <p:nvPr/>
        </p:nvSpPr>
        <p:spPr>
          <a:xfrm>
            <a:off x="4458749" y="3978937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306FF40-6A43-8585-732C-501ED87CE623}"/>
              </a:ext>
            </a:extLst>
          </p:cNvPr>
          <p:cNvSpPr/>
          <p:nvPr/>
        </p:nvSpPr>
        <p:spPr>
          <a:xfrm>
            <a:off x="4458749" y="4419600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31C10FE-9992-FCA2-E877-E535E1574024}"/>
              </a:ext>
            </a:extLst>
          </p:cNvPr>
          <p:cNvSpPr/>
          <p:nvPr/>
        </p:nvSpPr>
        <p:spPr>
          <a:xfrm>
            <a:off x="4458749" y="5313027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6DD907C-BBC7-0798-30C6-3A564518892B}"/>
              </a:ext>
            </a:extLst>
          </p:cNvPr>
          <p:cNvSpPr/>
          <p:nvPr/>
        </p:nvSpPr>
        <p:spPr>
          <a:xfrm>
            <a:off x="4471332" y="4872605"/>
            <a:ext cx="184558" cy="1845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D08CAF9-CE2C-8B67-9C83-5D6BBBFFA160}"/>
              </a:ext>
            </a:extLst>
          </p:cNvPr>
          <p:cNvSpPr/>
          <p:nvPr/>
        </p:nvSpPr>
        <p:spPr>
          <a:xfrm>
            <a:off x="4471332" y="3576856"/>
            <a:ext cx="184558" cy="1845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58AECBB-73DC-78BB-7E47-B8E40B708980}"/>
              </a:ext>
            </a:extLst>
          </p:cNvPr>
          <p:cNvSpPr/>
          <p:nvPr/>
        </p:nvSpPr>
        <p:spPr>
          <a:xfrm>
            <a:off x="5993235" y="3110917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9910E9-11D5-D6D8-B578-5E2D404F813D}"/>
              </a:ext>
            </a:extLst>
          </p:cNvPr>
          <p:cNvSpPr/>
          <p:nvPr/>
        </p:nvSpPr>
        <p:spPr>
          <a:xfrm>
            <a:off x="6005818" y="3576856"/>
            <a:ext cx="184558" cy="1845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D0E5610-9A8A-0889-6BE1-45683972D55E}"/>
              </a:ext>
            </a:extLst>
          </p:cNvPr>
          <p:cNvSpPr/>
          <p:nvPr/>
        </p:nvSpPr>
        <p:spPr>
          <a:xfrm>
            <a:off x="5993235" y="5313027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iangle 80">
            <a:extLst>
              <a:ext uri="{FF2B5EF4-FFF2-40B4-BE49-F238E27FC236}">
                <a16:creationId xmlns:a16="http://schemas.microsoft.com/office/drawing/2014/main" id="{F97AEC7B-0FD2-38D1-321D-C891CE7E9837}"/>
              </a:ext>
            </a:extLst>
          </p:cNvPr>
          <p:cNvSpPr/>
          <p:nvPr/>
        </p:nvSpPr>
        <p:spPr>
          <a:xfrm>
            <a:off x="5984846" y="3986169"/>
            <a:ext cx="226503" cy="195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riangle 81">
            <a:extLst>
              <a:ext uri="{FF2B5EF4-FFF2-40B4-BE49-F238E27FC236}">
                <a16:creationId xmlns:a16="http://schemas.microsoft.com/office/drawing/2014/main" id="{7E5B27FB-B844-C834-09C8-27C271600C03}"/>
              </a:ext>
            </a:extLst>
          </p:cNvPr>
          <p:cNvSpPr/>
          <p:nvPr/>
        </p:nvSpPr>
        <p:spPr>
          <a:xfrm>
            <a:off x="5984846" y="4426832"/>
            <a:ext cx="226503" cy="195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riangle 82">
            <a:extLst>
              <a:ext uri="{FF2B5EF4-FFF2-40B4-BE49-F238E27FC236}">
                <a16:creationId xmlns:a16="http://schemas.microsoft.com/office/drawing/2014/main" id="{D2FCA0DC-5EEA-EFAB-68C6-A7FDBA2F746E}"/>
              </a:ext>
            </a:extLst>
          </p:cNvPr>
          <p:cNvSpPr/>
          <p:nvPr/>
        </p:nvSpPr>
        <p:spPr>
          <a:xfrm>
            <a:off x="5984846" y="4867254"/>
            <a:ext cx="226503" cy="195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riangle 83">
            <a:extLst>
              <a:ext uri="{FF2B5EF4-FFF2-40B4-BE49-F238E27FC236}">
                <a16:creationId xmlns:a16="http://schemas.microsoft.com/office/drawing/2014/main" id="{69DBF39C-C44C-F1B8-E675-E7DDA157F9C0}"/>
              </a:ext>
            </a:extLst>
          </p:cNvPr>
          <p:cNvSpPr/>
          <p:nvPr/>
        </p:nvSpPr>
        <p:spPr>
          <a:xfrm>
            <a:off x="7633283" y="4867254"/>
            <a:ext cx="226503" cy="195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riangle 84">
            <a:extLst>
              <a:ext uri="{FF2B5EF4-FFF2-40B4-BE49-F238E27FC236}">
                <a16:creationId xmlns:a16="http://schemas.microsoft.com/office/drawing/2014/main" id="{560C497A-3F7F-B88D-A878-A6F55097519B}"/>
              </a:ext>
            </a:extLst>
          </p:cNvPr>
          <p:cNvSpPr/>
          <p:nvPr/>
        </p:nvSpPr>
        <p:spPr>
          <a:xfrm>
            <a:off x="7633283" y="5320259"/>
            <a:ext cx="226503" cy="195261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A97D16F-C22E-113D-4798-776C78DEF360}"/>
              </a:ext>
            </a:extLst>
          </p:cNvPr>
          <p:cNvSpPr/>
          <p:nvPr/>
        </p:nvSpPr>
        <p:spPr>
          <a:xfrm>
            <a:off x="7654255" y="4432183"/>
            <a:ext cx="184558" cy="1845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B9465F6-86BB-324E-CD8B-95C53EBDCF2C}"/>
              </a:ext>
            </a:extLst>
          </p:cNvPr>
          <p:cNvSpPr/>
          <p:nvPr/>
        </p:nvSpPr>
        <p:spPr>
          <a:xfrm>
            <a:off x="7654255" y="3991520"/>
            <a:ext cx="184558" cy="1845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ADB68F5-C66F-0692-7EEB-A2AD08E1AF9B}"/>
              </a:ext>
            </a:extLst>
          </p:cNvPr>
          <p:cNvSpPr/>
          <p:nvPr/>
        </p:nvSpPr>
        <p:spPr>
          <a:xfrm>
            <a:off x="7654255" y="3576856"/>
            <a:ext cx="184558" cy="18455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C63C7E1-CCA9-53A7-62F7-2D4C5825B365}"/>
              </a:ext>
            </a:extLst>
          </p:cNvPr>
          <p:cNvSpPr/>
          <p:nvPr/>
        </p:nvSpPr>
        <p:spPr>
          <a:xfrm>
            <a:off x="7641672" y="3110917"/>
            <a:ext cx="209724" cy="209724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2124</Words>
  <Application>Microsoft Office PowerPoint</Application>
  <PresentationFormat>On-screen Show (4:3)</PresentationFormat>
  <Paragraphs>341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Office Theme</vt:lpstr>
      <vt:lpstr>PCORnet®: An Introduction</vt:lpstr>
      <vt:lpstr>Unite data and communities for faster, more targeted research</vt:lpstr>
      <vt:lpstr>Data Insights via PCORnet®</vt:lpstr>
      <vt:lpstr>PCORnet® Clinical Research Network locations</vt:lpstr>
      <vt:lpstr>Scope of PCORnet-accessible data</vt:lpstr>
      <vt:lpstr>The PCORnet® Common Data Model</vt:lpstr>
      <vt:lpstr>Community Engagement via PCORnet®</vt:lpstr>
      <vt:lpstr>Engaged communities drive better, faster research</vt:lpstr>
      <vt:lpstr>PCORnet® Compared with  Other Research Networks</vt:lpstr>
      <vt:lpstr>Work with the Network</vt:lpstr>
      <vt:lpstr>The PCORnet® Front Door</vt:lpstr>
      <vt:lpstr>A secure infrastructure makes real-world data accessible</vt:lpstr>
      <vt:lpstr>Use Cases</vt:lpstr>
      <vt:lpstr>PREVENTABLE Pragmatic Evaluation of Events and Benefits of Lipid- Lowering in Older Adults</vt:lpstr>
      <vt:lpstr>PREVENTABLE Pragmatic Evaluation of Events and Benefits of Lipid- Lowering in Older Adults</vt:lpstr>
      <vt:lpstr>ADAPTABLE Aspirin Dosing: A Patient-centric Trial Assessing Benefits and Long-Term Effectiveness</vt:lpstr>
      <vt:lpstr>ADAPTABLE Aspirin Dosing: A Patient-centric Trial Assessing Benefits and Long-Term Effectiveness</vt:lpstr>
      <vt:lpstr>BP Control Laboratory A Reusable Platform for Efficient Surveillance and Comparative Effectiveness Research</vt:lpstr>
      <vt:lpstr>BP Control Laboratory A Reusable Platform for Efficient Surveillance and Comparative Effectiveness Research</vt:lpstr>
      <vt:lpstr>CDC COVID-19 Collaboration Shaping the national understanding of COVID-19</vt:lpstr>
      <vt:lpstr>CDC COVID-19 Collaboration Shaping the national understanding of COVID-19</vt:lpstr>
      <vt:lpstr>PCORnet® Resources</vt:lpstr>
      <vt:lpstr>Learn More</vt:lpstr>
      <vt:lpstr>Appendix</vt:lpstr>
      <vt:lpstr>How is data linked while being  kept secure?</vt:lpstr>
      <vt:lpstr>What types of data have PCORnet® Network Partners linked using PPRL ?</vt:lpstr>
      <vt:lpstr>PCORnet® Clinical Research Network Locations</vt:lpstr>
      <vt:lpstr>PCORnet® Clinical Research Network Locations</vt:lpstr>
      <vt:lpstr>PCORnet® Clinical Research Network Locations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PCORnet : An Introduction</dc:title>
  <dc:subject>PCORnet : An Introduction</dc:subject>
  <dc:creator>Meagan Daly</dc:creator>
  <cp:keywords>PCORnet : An Introduction</cp:keywords>
  <cp:lastModifiedBy>Meagan Daly</cp:lastModifiedBy>
  <cp:revision>11</cp:revision>
  <dcterms:created xsi:type="dcterms:W3CDTF">2023-11-03T14:53:10Z</dcterms:created>
  <dcterms:modified xsi:type="dcterms:W3CDTF">2024-03-21T16:32:13Z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2023-10-25T00:00:00Z</vt:filetime>
  </property>
  <property fmtid="{D5CDD505-2E9C-101B-9397-08002B2CF9AE}" pid="3" name="LastSaved">
    <vt:filetime>2023-11-03T00:00:00Z</vt:filetime>
  </property>
  <property fmtid="{D5CDD505-2E9C-101B-9397-08002B2CF9AE}" pid="4" name="Producer">
    <vt:lpwstr>macOS Version 13.2.1 (Build 22D68) Quartz PDFContext</vt:lpwstr>
  </property>
</Properties>
</file>